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6" r:id="rId2"/>
    <p:sldId id="340" r:id="rId3"/>
    <p:sldId id="341" r:id="rId4"/>
    <p:sldId id="417" r:id="rId5"/>
    <p:sldId id="418" r:id="rId6"/>
    <p:sldId id="421" r:id="rId7"/>
    <p:sldId id="342" r:id="rId8"/>
    <p:sldId id="343" r:id="rId9"/>
    <p:sldId id="344" r:id="rId10"/>
    <p:sldId id="353" r:id="rId11"/>
    <p:sldId id="407" r:id="rId12"/>
    <p:sldId id="408" r:id="rId13"/>
    <p:sldId id="345" r:id="rId14"/>
    <p:sldId id="346" r:id="rId15"/>
    <p:sldId id="347" r:id="rId16"/>
    <p:sldId id="348" r:id="rId17"/>
    <p:sldId id="349" r:id="rId18"/>
    <p:sldId id="409" r:id="rId19"/>
    <p:sldId id="410" r:id="rId20"/>
    <p:sldId id="411" r:id="rId21"/>
    <p:sldId id="412" r:id="rId22"/>
    <p:sldId id="413" r:id="rId23"/>
    <p:sldId id="414" r:id="rId24"/>
    <p:sldId id="415" r:id="rId25"/>
    <p:sldId id="416" r:id="rId26"/>
    <p:sldId id="354" r:id="rId27"/>
    <p:sldId id="355" r:id="rId28"/>
    <p:sldId id="356" r:id="rId29"/>
    <p:sldId id="357" r:id="rId30"/>
    <p:sldId id="358" r:id="rId31"/>
    <p:sldId id="359" r:id="rId32"/>
    <p:sldId id="360" r:id="rId33"/>
    <p:sldId id="361" r:id="rId34"/>
    <p:sldId id="362" r:id="rId35"/>
    <p:sldId id="420" r:id="rId36"/>
    <p:sldId id="363" r:id="rId37"/>
    <p:sldId id="364" r:id="rId38"/>
    <p:sldId id="365" r:id="rId39"/>
    <p:sldId id="366" r:id="rId40"/>
    <p:sldId id="367" r:id="rId41"/>
    <p:sldId id="369" r:id="rId42"/>
    <p:sldId id="368" r:id="rId43"/>
    <p:sldId id="370" r:id="rId44"/>
    <p:sldId id="371" r:id="rId45"/>
    <p:sldId id="372" r:id="rId46"/>
    <p:sldId id="373" r:id="rId47"/>
    <p:sldId id="374" r:id="rId48"/>
    <p:sldId id="422" r:id="rId49"/>
    <p:sldId id="423" r:id="rId50"/>
    <p:sldId id="424" r:id="rId51"/>
    <p:sldId id="425" r:id="rId52"/>
    <p:sldId id="426" r:id="rId53"/>
    <p:sldId id="427" r:id="rId54"/>
    <p:sldId id="428" r:id="rId55"/>
    <p:sldId id="429" r:id="rId56"/>
    <p:sldId id="440" r:id="rId57"/>
    <p:sldId id="430" r:id="rId58"/>
    <p:sldId id="377" r:id="rId59"/>
    <p:sldId id="378" r:id="rId60"/>
    <p:sldId id="379" r:id="rId61"/>
    <p:sldId id="380" r:id="rId62"/>
    <p:sldId id="381" r:id="rId63"/>
    <p:sldId id="382" r:id="rId64"/>
    <p:sldId id="437" r:id="rId65"/>
    <p:sldId id="436" r:id="rId66"/>
    <p:sldId id="439" r:id="rId67"/>
    <p:sldId id="441" r:id="rId68"/>
    <p:sldId id="442" r:id="rId69"/>
    <p:sldId id="443" r:id="rId70"/>
    <p:sldId id="444" r:id="rId71"/>
    <p:sldId id="445" r:id="rId72"/>
    <p:sldId id="446" r:id="rId73"/>
    <p:sldId id="291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>
        <p:guide orient="horz" pos="2183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01A0B6-E977-4699-8BE4-8C84D82501AE}" type="datetimeFigureOut">
              <a:rPr lang="en-IN" smtClean="0"/>
              <a:t>16-05-2020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89D7D-05F1-493A-85CE-0B6FB3C924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678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9D7D-05F1-493A-85CE-0B6FB3C92434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0584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9D7D-05F1-493A-85CE-0B6FB3C92434}" type="slidenum">
              <a:rPr lang="en-IN" smtClean="0"/>
              <a:t>73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4917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297DC-6B43-45BE-8414-41C8224FC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7D1F3-B745-482B-91FB-C278355E3B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75D98-53DB-409C-8FA2-F8EA4436F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12A57-F111-4795-BF23-4FB7A6471BBF}" type="datetime1">
              <a:rPr lang="en-US" smtClean="0"/>
              <a:t>5/16/2020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C897B-4A8B-4264-A4EA-AC9954969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Vinod @ Time Series 8971073111 vinodanalytics@gmail.com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A8A6E-08DD-46DA-9191-2E790B7EF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698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36BF7-11D1-438E-9843-D18218563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4AE86F-9B4A-4620-BFEE-B327A1443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77329-9660-4901-BA65-AEDAB3C00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C8BC7-3D4E-43D6-96F7-9CB661B54E32}" type="datetime1">
              <a:rPr lang="en-US" smtClean="0"/>
              <a:t>5/16/2020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7A03A-678F-4F81-BDA2-2B4081919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Vinod @ Time Series 8971073111 vinodanalytics@gmail.com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4BFB0-61A4-414C-AADE-F5EBD8F59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644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9C538B-0085-45A5-BDE3-76513B1DAA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F1C0A-F81E-4428-98E6-C8E507F2EC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08229-3223-4C83-B3F9-3B8DF8600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0B13-749E-44E4-900F-2A0E572C8504}" type="datetime1">
              <a:rPr lang="en-US" smtClean="0"/>
              <a:t>5/16/2020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E51DF-D92E-4253-8DFD-FC3FFC3FB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Vinod @ Time Series 8971073111 vinodanalytics@gmail.com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2395BB-4C80-40CE-BFF8-BB9379080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79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376B0-BE97-4D98-B761-1E8700BEE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F68E2-529A-4CB8-9B8A-5EAB3B01B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00CC0-868A-49C2-A997-35BB80499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46C94-BF99-4121-9650-C15153B4A9C1}" type="datetime1">
              <a:rPr lang="en-US" smtClean="0"/>
              <a:t>5/16/2020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5668E-193E-42F1-AF40-D294910BB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Vinod @ Time Series 8971073111 vinodanalytics@gmail.com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6BEF1-B115-410E-AD66-D8EC4F390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57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20D50-2A69-4DFA-A988-EDF8E9780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C5AEBA-D7DC-4A79-8A97-39FE026E9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0B887-C50F-4606-8342-8DF48CFC7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569E0-33E0-43B5-8271-B8DF0FBF733F}" type="datetime1">
              <a:rPr lang="en-US" smtClean="0"/>
              <a:t>5/16/2020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8D827-0DE7-4BB1-A895-DF65B9824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Vinod @ Time Series 8971073111 vinodanalytics@gmail.com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235EE-31D8-4D20-B961-3F9F3BF0F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23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93ADC-5614-4EA5-9B97-48C9E3E47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B1D5B-F19D-458C-B2C6-E88249C2C8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E38C1D-92AB-48B1-9745-912C6D1BF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9D8-1943-4217-B9C2-3BD353239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72E6B-01BB-4690-83AA-88C731BEF6D0}" type="datetime1">
              <a:rPr lang="en-US" smtClean="0"/>
              <a:t>5/16/2020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B63F53-01A7-4315-AB1F-613B3E647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Vinod @ Time Series 8971073111 vinodanalytics@gmail.com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1EC917-7552-4651-9BF5-71720F557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755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8F9A2-2ED3-4A3E-B766-FC424638C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171C1-41AD-4836-BE66-41E19EC8F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1E66DA-8CD6-4DBF-B197-DD2E7320F5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024682-29B9-4C70-A79E-10C5B5FB5E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94ECCE-0F8B-477D-A332-89BB90D75A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376A20-6601-45BD-A0A2-D6B323350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FBDE8-A041-4A2F-A566-84CE2F5D38A6}" type="datetime1">
              <a:rPr lang="en-US" smtClean="0"/>
              <a:t>5/16/2020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830EC1-6DF9-42C4-BDE7-B2848E6D9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Vinod @ Time Series 8971073111 vinodanalytics@gmail.com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775156-EBE7-4139-9A00-40A0C52B3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183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39DB5-D147-48DB-8DB9-3BFC07583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16271A-185F-499B-A6A4-F1A1FBD0D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7A99B-D808-4303-803F-1FA5989A92DA}" type="datetime1">
              <a:rPr lang="en-US" smtClean="0"/>
              <a:t>5/16/2020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4CB7FF-0F4A-402C-AE21-F01653452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Vinod @ Time Series 8971073111 vinodanalytics@gmail.com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217A6C-728A-4E98-853A-37B86E666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894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FD2F89-CFDF-4EA8-8D9B-77AA66251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70C9A-3072-4BC1-82FB-379A58D985B3}" type="datetime1">
              <a:rPr lang="en-US" smtClean="0"/>
              <a:t>5/16/2020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E4B392-C290-44AA-A338-210BCA76C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Vinod @ Time Series 8971073111 vinodanalytics@gmail.com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5124D-0904-4EF1-8249-B61C15F65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958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60259-D1E3-4159-9E26-2011FE318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EE3CF-7BA7-4215-9034-6042F6467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E73B99-15B1-4347-A58C-A153F18AB7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CAAF71-64BA-4AD6-8605-1408D0B2D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9BF3C-F078-42ED-B44A-31A65C392695}" type="datetime1">
              <a:rPr lang="en-US" smtClean="0"/>
              <a:t>5/16/2020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57609B-9E3C-4497-A3EA-CE0673C22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Vinod @ Time Series 8971073111 vinodanalytics@gmail.com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886EE1-35B5-40CB-86C5-8616CA45B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25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7C55C-5874-453A-83F1-88ACCC324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47FB40-7131-44B8-9599-6B883DA9FD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CEDD9-E7D6-46E5-B97E-D773349943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B14576-E65D-460E-A611-B199AF091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48DA3-2303-4388-86D9-1E7F774580AD}" type="datetime1">
              <a:rPr lang="en-US" smtClean="0"/>
              <a:t>5/16/2020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86BE6D-A2D1-411B-B8DA-D54590971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Vinod @ Time Series 8971073111 vinodanalytics@gmail.com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345B63-5D35-4C8F-B718-297F95940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53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715243-002A-4220-9BA0-66A784BAA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6737AE-E37E-42E6-8C88-D8DBAA957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AE18C-9B39-4E9A-8998-C1FA4DEAE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8BB9D-906F-477D-9A95-EA5736123CD2}" type="datetime1">
              <a:rPr lang="en-US" smtClean="0"/>
              <a:t>5/16/2020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CF750-9757-4D90-AE18-BE286712D6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Dr Vinod @ Time Series 8971073111 vinodanalytics@gmail.com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292523-FB38-4DE9-89F6-67118E4614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110170-168E-47EE-AAB2-DC9A81D51B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2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eg"/><Relationship Id="rId5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0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jp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12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jpg"/><Relationship Id="rId5" Type="http://schemas.openxmlformats.org/officeDocument/2006/relationships/image" Target="../media/image54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jp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jpg"/><Relationship Id="rId5" Type="http://schemas.openxmlformats.org/officeDocument/2006/relationships/image" Target="../media/image70.png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73.png"/><Relationship Id="rId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53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jpeg"/><Relationship Id="rId4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jpe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jpeg"/><Relationship Id="rId4" Type="http://schemas.openxmlformats.org/officeDocument/2006/relationships/image" Target="../media/image9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jpeg"/><Relationship Id="rId5" Type="http://schemas.openxmlformats.org/officeDocument/2006/relationships/image" Target="../media/image66.png"/><Relationship Id="rId4" Type="http://schemas.openxmlformats.org/officeDocument/2006/relationships/image" Target="../media/image9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jpeg"/><Relationship Id="rId4" Type="http://schemas.openxmlformats.org/officeDocument/2006/relationships/image" Target="../media/image9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jpeg"/><Relationship Id="rId5" Type="http://schemas.openxmlformats.org/officeDocument/2006/relationships/image" Target="../media/image95.png"/><Relationship Id="rId4" Type="http://schemas.openxmlformats.org/officeDocument/2006/relationships/image" Target="../media/image9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jpeg"/><Relationship Id="rId4" Type="http://schemas.openxmlformats.org/officeDocument/2006/relationships/image" Target="../media/image10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jpe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jpeg"/><Relationship Id="rId4" Type="http://schemas.openxmlformats.org/officeDocument/2006/relationships/image" Target="../media/image10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jpeg"/><Relationship Id="rId4" Type="http://schemas.openxmlformats.org/officeDocument/2006/relationships/image" Target="../media/image10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jpeg"/><Relationship Id="rId4" Type="http://schemas.openxmlformats.org/officeDocument/2006/relationships/image" Target="../media/image10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5.png"/><Relationship Id="rId7" Type="http://schemas.openxmlformats.org/officeDocument/2006/relationships/image" Target="../media/image1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jpeg"/><Relationship Id="rId5" Type="http://schemas.openxmlformats.org/officeDocument/2006/relationships/image" Target="../media/image108.png"/><Relationship Id="rId4" Type="http://schemas.openxmlformats.org/officeDocument/2006/relationships/image" Target="../media/image11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jpeg"/><Relationship Id="rId3" Type="http://schemas.openxmlformats.org/officeDocument/2006/relationships/image" Target="../media/image113.png"/><Relationship Id="rId7" Type="http://schemas.openxmlformats.org/officeDocument/2006/relationships/image" Target="../media/image1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0.png"/><Relationship Id="rId4" Type="http://schemas.openxmlformats.org/officeDocument/2006/relationships/image" Target="../media/image11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e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jpeg"/><Relationship Id="rId5" Type="http://schemas.openxmlformats.org/officeDocument/2006/relationships/image" Target="../media/image66.png"/><Relationship Id="rId4" Type="http://schemas.openxmlformats.org/officeDocument/2006/relationships/image" Target="../media/image9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jpeg"/><Relationship Id="rId5" Type="http://schemas.openxmlformats.org/officeDocument/2006/relationships/image" Target="../media/image121.png"/><Relationship Id="rId4" Type="http://schemas.openxmlformats.org/officeDocument/2006/relationships/image" Target="../media/image1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4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jpe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jpeg"/><Relationship Id="rId4" Type="http://schemas.openxmlformats.org/officeDocument/2006/relationships/image" Target="../media/image13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e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jpeg"/><Relationship Id="rId4" Type="http://schemas.openxmlformats.org/officeDocument/2006/relationships/image" Target="../media/image1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jpeg"/><Relationship Id="rId4" Type="http://schemas.openxmlformats.org/officeDocument/2006/relationships/image" Target="../media/image13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jpeg"/><Relationship Id="rId4" Type="http://schemas.openxmlformats.org/officeDocument/2006/relationships/image" Target="../media/image1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jpeg"/><Relationship Id="rId4" Type="http://schemas.openxmlformats.org/officeDocument/2006/relationships/image" Target="../media/image14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6.jpeg"/><Relationship Id="rId4" Type="http://schemas.openxmlformats.org/officeDocument/2006/relationships/image" Target="../media/image1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9.jpeg"/><Relationship Id="rId4" Type="http://schemas.openxmlformats.org/officeDocument/2006/relationships/image" Target="../media/image14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eg"/><Relationship Id="rId5" Type="http://schemas.openxmlformats.org/officeDocument/2006/relationships/image" Target="../media/image144.png"/><Relationship Id="rId4" Type="http://schemas.openxmlformats.org/officeDocument/2006/relationships/image" Target="../media/image15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5.jpeg"/><Relationship Id="rId4" Type="http://schemas.openxmlformats.org/officeDocument/2006/relationships/image" Target="../media/image15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3" Type="http://schemas.openxmlformats.org/officeDocument/2006/relationships/image" Target="../media/image156.png"/><Relationship Id="rId7" Type="http://schemas.openxmlformats.org/officeDocument/2006/relationships/image" Target="../media/image15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0.png"/><Relationship Id="rId7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16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2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7" Type="http://schemas.openxmlformats.org/officeDocument/2006/relationships/image" Target="../media/image2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17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17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17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173.png"/><Relationship Id="rId4" Type="http://schemas.openxmlformats.org/officeDocument/2006/relationships/image" Target="../media/image18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18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7" Type="http://schemas.openxmlformats.org/officeDocument/2006/relationships/image" Target="../media/image2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7" Type="http://schemas.openxmlformats.org/officeDocument/2006/relationships/image" Target="../media/image2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179.png"/><Relationship Id="rId4" Type="http://schemas.openxmlformats.org/officeDocument/2006/relationships/image" Target="../media/image18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19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3.jpeg"/><Relationship Id="rId7" Type="http://schemas.openxmlformats.org/officeDocument/2006/relationships/image" Target="../media/image19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g"/><Relationship Id="rId5" Type="http://schemas.openxmlformats.org/officeDocument/2006/relationships/image" Target="../media/image24.jpeg"/><Relationship Id="rId4" Type="http://schemas.openxmlformats.org/officeDocument/2006/relationships/image" Target="../media/image191.jpeg"/><Relationship Id="rId9" Type="http://schemas.openxmlformats.org/officeDocument/2006/relationships/image" Target="../media/image5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 t="1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667000" y="6337779"/>
            <a:ext cx="6847936" cy="365125"/>
          </a:xfrm>
        </p:spPr>
        <p:txBody>
          <a:bodyPr/>
          <a:lstStyle/>
          <a:p>
            <a:r>
              <a:rPr lang="en-US"/>
              <a:t>Dr Vinod @ Time Series 8971073111 vinodanalytics@gmail.com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60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30835" y="6290809"/>
            <a:ext cx="6778923" cy="365125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Vinod @ Time Series 8971073111 vinodanalytics@gmail.com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110" y="567359"/>
            <a:ext cx="6287045" cy="5906012"/>
          </a:xfrm>
          <a:prstGeom prst="rect">
            <a:avLst/>
          </a:prstGeom>
        </p:spPr>
      </p:pic>
      <p:sp>
        <p:nvSpPr>
          <p:cNvPr id="7" name="Subtitle 7"/>
          <p:cNvSpPr>
            <a:spLocks noGrp="1"/>
          </p:cNvSpPr>
          <p:nvPr>
            <p:ph type="subTitle" idx="1"/>
          </p:nvPr>
        </p:nvSpPr>
        <p:spPr>
          <a:xfrm>
            <a:off x="464749" y="2507845"/>
            <a:ext cx="1661183" cy="1188767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Data: births</a:t>
            </a:r>
            <a:endParaRPr lang="en-IN" sz="4000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018" y="1560393"/>
            <a:ext cx="5578326" cy="548802"/>
          </a:xfrm>
          <a:prstGeom prst="rect">
            <a:avLst/>
          </a:prstGeom>
        </p:spPr>
      </p:pic>
      <p:sp>
        <p:nvSpPr>
          <p:cNvPr id="3" name="Cloud Callout 2"/>
          <p:cNvSpPr/>
          <p:nvPr/>
        </p:nvSpPr>
        <p:spPr>
          <a:xfrm>
            <a:off x="1812265" y="3919922"/>
            <a:ext cx="3191774" cy="1889185"/>
          </a:xfrm>
          <a:prstGeom prst="cloudCallout">
            <a:avLst>
              <a:gd name="adj1" fmla="val 54572"/>
              <a:gd name="adj2" fmla="val -2562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Trend exists, No Cycle; Seasonality exists, randomness is roughly constant</a:t>
            </a:r>
            <a:endParaRPr lang="en-IN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181" y="2505591"/>
            <a:ext cx="2087880" cy="117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88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486824" y="2182181"/>
            <a:ext cx="2661817" cy="2113774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births: Seasonal component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7702" y="5981280"/>
            <a:ext cx="3060939" cy="547687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Vinod @ Time Series 8971073111 vinodanalytics@gmail.com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754" y="655307"/>
            <a:ext cx="6864521" cy="57010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70" y="4084464"/>
            <a:ext cx="2087880" cy="117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57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560568" y="1023342"/>
            <a:ext cx="3914953" cy="127808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De-</a:t>
            </a:r>
            <a:r>
              <a:rPr lang="en-US" sz="4000" b="1" dirty="0" err="1">
                <a:solidFill>
                  <a:srgbClr val="FF0000"/>
                </a:solidFill>
              </a:rPr>
              <a:t>seasonalized</a:t>
            </a:r>
            <a:r>
              <a:rPr lang="en-US" sz="4000" b="1" dirty="0">
                <a:solidFill>
                  <a:srgbClr val="FF0000"/>
                </a:solidFill>
              </a:rPr>
              <a:t> births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30835" y="6187297"/>
            <a:ext cx="6709912" cy="365125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Vinod @ Time Series 8971073111 vinodanalytics@gmail.com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869" y="3849659"/>
            <a:ext cx="5742163" cy="23376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445" y="527604"/>
            <a:ext cx="5839009" cy="24888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519" y="2797159"/>
            <a:ext cx="7493928" cy="9655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608" y="3804571"/>
            <a:ext cx="3050875" cy="2288156"/>
          </a:xfrm>
          <a:prstGeom prst="rect">
            <a:avLst/>
          </a:prstGeom>
        </p:spPr>
      </p:pic>
      <p:sp>
        <p:nvSpPr>
          <p:cNvPr id="5" name="Cloud Callout 4"/>
          <p:cNvSpPr/>
          <p:nvPr/>
        </p:nvSpPr>
        <p:spPr>
          <a:xfrm>
            <a:off x="9652958" y="2941608"/>
            <a:ext cx="1975450" cy="1052422"/>
          </a:xfrm>
          <a:prstGeom prst="cloud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No seasonality</a:t>
            </a:r>
            <a:endParaRPr lang="en-IN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290" y="1667603"/>
            <a:ext cx="1722551" cy="96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944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8610600" y="607862"/>
            <a:ext cx="3450566" cy="60816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Data: souvenir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30835" y="6187297"/>
            <a:ext cx="6675407" cy="365125"/>
          </a:xfrm>
        </p:spPr>
        <p:txBody>
          <a:bodyPr/>
          <a:lstStyle/>
          <a:p>
            <a:r>
              <a:rPr lang="en-US"/>
              <a:t>Dr Vinod @ Time Series 8971073111 vinodanalytics@gmail.com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35" y="750198"/>
            <a:ext cx="7749756" cy="11083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225" y="2050923"/>
            <a:ext cx="8121231" cy="35213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033" y="1472752"/>
            <a:ext cx="2135888" cy="120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4597310" y="728632"/>
            <a:ext cx="3576217" cy="60816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Data: souvenir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30835" y="6187297"/>
            <a:ext cx="6960078" cy="365125"/>
          </a:xfrm>
        </p:spPr>
        <p:txBody>
          <a:bodyPr/>
          <a:lstStyle/>
          <a:p>
            <a:r>
              <a:rPr lang="en-US"/>
              <a:t>Dr Vinod @ Time Series 8971073111 vinodanalytics@gmail.com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707" y="2554392"/>
            <a:ext cx="7591425" cy="3076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757" y="1541535"/>
            <a:ext cx="6496050" cy="447675"/>
          </a:xfrm>
          <a:prstGeom prst="rect">
            <a:avLst/>
          </a:prstGeom>
        </p:spPr>
      </p:pic>
      <p:sp>
        <p:nvSpPr>
          <p:cNvPr id="4" name="Line Callout 2 3"/>
          <p:cNvSpPr/>
          <p:nvPr/>
        </p:nvSpPr>
        <p:spPr>
          <a:xfrm>
            <a:off x="6186758" y="2303253"/>
            <a:ext cx="2122098" cy="113305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03043"/>
              <a:gd name="adj6" fmla="val -6612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It looks like that information is hidden and we are not able to see</a:t>
            </a:r>
            <a:endParaRPr lang="en-IN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531" y="1057484"/>
            <a:ext cx="2094257" cy="117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31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893" y="3959561"/>
            <a:ext cx="5878363" cy="23967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87" y="3319156"/>
            <a:ext cx="5462587" cy="5505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4906" y="911943"/>
            <a:ext cx="5718086" cy="2317368"/>
          </a:xfrm>
          <a:prstGeom prst="rect">
            <a:avLst/>
          </a:prstGeom>
        </p:spPr>
      </p:pic>
      <p:sp>
        <p:nvSpPr>
          <p:cNvPr id="11" name="Subtitle 7"/>
          <p:cNvSpPr>
            <a:spLocks noGrp="1"/>
          </p:cNvSpPr>
          <p:nvPr>
            <p:ph type="subTitle" idx="1"/>
          </p:nvPr>
        </p:nvSpPr>
        <p:spPr>
          <a:xfrm>
            <a:off x="7538917" y="3261554"/>
            <a:ext cx="3576217" cy="60816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Data: souvenir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4" name="Cloud Callout 3"/>
          <p:cNvSpPr/>
          <p:nvPr/>
        </p:nvSpPr>
        <p:spPr>
          <a:xfrm>
            <a:off x="1242204" y="1138686"/>
            <a:ext cx="1673524" cy="1155939"/>
          </a:xfrm>
          <a:prstGeom prst="cloudCallout">
            <a:avLst>
              <a:gd name="adj1" fmla="val 57002"/>
              <a:gd name="adj2" fmla="val 1175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Take log</a:t>
            </a:r>
            <a:endParaRPr lang="en-IN" b="1" dirty="0"/>
          </a:p>
        </p:txBody>
      </p:sp>
      <p:sp>
        <p:nvSpPr>
          <p:cNvPr id="8" name="Cloud Callout 7"/>
          <p:cNvSpPr/>
          <p:nvPr/>
        </p:nvSpPr>
        <p:spPr>
          <a:xfrm>
            <a:off x="856349" y="4316277"/>
            <a:ext cx="1791960" cy="1325398"/>
          </a:xfrm>
          <a:prstGeom prst="cloudCallout">
            <a:avLst>
              <a:gd name="adj1" fmla="val 57002"/>
              <a:gd name="adj2" fmla="val 11754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Now better</a:t>
            </a:r>
            <a:endParaRPr lang="en-IN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170" y="1290397"/>
            <a:ext cx="2094257" cy="117802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Vinod @ Time Series 8971073111 vinodanalytics@gmail.com</a:t>
            </a:r>
          </a:p>
        </p:txBody>
      </p:sp>
    </p:spTree>
    <p:extLst>
      <p:ext uri="{BB962C8B-B14F-4D97-AF65-F5344CB8AC3E}">
        <p14:creationId xmlns:p14="http://schemas.microsoft.com/office/powerpoint/2010/main" val="4100365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29396" y="6187297"/>
            <a:ext cx="6763109" cy="365125"/>
          </a:xfrm>
        </p:spPr>
        <p:txBody>
          <a:bodyPr/>
          <a:lstStyle/>
          <a:p>
            <a:r>
              <a:rPr lang="en-US"/>
              <a:t>Dr Vinod @ Time Series 8971073111 vinodanalytics@gmail.com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973" y="3513646"/>
            <a:ext cx="6096893" cy="26024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23" y="1335385"/>
            <a:ext cx="5514799" cy="23912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9008" y="1464033"/>
            <a:ext cx="4263184" cy="17277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992" y="4059285"/>
            <a:ext cx="4403245" cy="1795338"/>
          </a:xfrm>
          <a:prstGeom prst="rect">
            <a:avLst/>
          </a:prstGeom>
        </p:spPr>
      </p:pic>
      <p:sp>
        <p:nvSpPr>
          <p:cNvPr id="13" name="Subtitle 7"/>
          <p:cNvSpPr>
            <a:spLocks noGrp="1"/>
          </p:cNvSpPr>
          <p:nvPr>
            <p:ph type="subTitle" idx="1"/>
          </p:nvPr>
        </p:nvSpPr>
        <p:spPr>
          <a:xfrm>
            <a:off x="4146864" y="621547"/>
            <a:ext cx="3576217" cy="60816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Data: souvenir</a:t>
            </a:r>
            <a:endParaRPr lang="en-IN" sz="4000" b="1" dirty="0">
              <a:solidFill>
                <a:srgbClr val="FF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868" y="604294"/>
            <a:ext cx="1401900" cy="78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874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3057496" y="607862"/>
            <a:ext cx="6655848" cy="60816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Data: rain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30835" y="6187297"/>
            <a:ext cx="6804803" cy="365125"/>
          </a:xfrm>
        </p:spPr>
        <p:txBody>
          <a:bodyPr/>
          <a:lstStyle/>
          <a:p>
            <a:r>
              <a:rPr lang="en-US"/>
              <a:t>Dr Vinod @ Time Series 8971073111 vinodanalytics@gmail.com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3313"/>
          <a:stretch/>
        </p:blipFill>
        <p:spPr>
          <a:xfrm>
            <a:off x="361950" y="1401164"/>
            <a:ext cx="8048805" cy="8244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587" y="2505647"/>
            <a:ext cx="8736491" cy="32008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133" y="825474"/>
            <a:ext cx="2000968" cy="121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51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3057496" y="607862"/>
            <a:ext cx="6655848" cy="60816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Data: rain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30835" y="6187297"/>
            <a:ext cx="6804803" cy="365125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Vinod @ Time Series 8971073111 vinodanalytics@gmail.com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235" y="2240890"/>
            <a:ext cx="8185457" cy="3332133"/>
          </a:xfrm>
          <a:prstGeom prst="rect">
            <a:avLst/>
          </a:prstGeom>
        </p:spPr>
      </p:pic>
      <p:sp>
        <p:nvSpPr>
          <p:cNvPr id="3" name="Cloud Callout 2"/>
          <p:cNvSpPr/>
          <p:nvPr/>
        </p:nvSpPr>
        <p:spPr>
          <a:xfrm>
            <a:off x="465826" y="1751162"/>
            <a:ext cx="2225616" cy="1897812"/>
          </a:xfrm>
          <a:prstGeom prst="cloudCallout">
            <a:avLst>
              <a:gd name="adj1" fmla="val 62012"/>
              <a:gd name="adj2" fmla="val 43683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It looks like Kings, Births or Souvenir?</a:t>
            </a:r>
            <a:endParaRPr lang="en-IN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116" y="1020945"/>
            <a:ext cx="2000968" cy="121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46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30835" y="6187297"/>
            <a:ext cx="6761671" cy="365125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Vinod @ Time Series 8971073111 vinodanalytics@gmail.com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70703"/>
            <a:ext cx="5748338" cy="23437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487" y="3243431"/>
            <a:ext cx="5635959" cy="24023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9397" y="807093"/>
            <a:ext cx="5709319" cy="22722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059F97-D52F-4A85-9AE6-7E5A3BA8C8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35" y="3243431"/>
            <a:ext cx="5228179" cy="212828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866897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3057496" y="607862"/>
            <a:ext cx="6655848" cy="60816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Data: kings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30835" y="6187297"/>
            <a:ext cx="8167776" cy="365125"/>
          </a:xfrm>
        </p:spPr>
        <p:txBody>
          <a:bodyPr/>
          <a:lstStyle/>
          <a:p>
            <a:r>
              <a:rPr lang="en-US"/>
              <a:t>Dr Vinod @ Time Series 8971073111 vinodanalytics@gmail.com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18" y="1336465"/>
            <a:ext cx="9153525" cy="5619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18" y="2196801"/>
            <a:ext cx="1628775" cy="32575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908" y="2196801"/>
            <a:ext cx="9629775" cy="76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4908" y="3257162"/>
            <a:ext cx="6038850" cy="723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0600" y="3257162"/>
            <a:ext cx="3230038" cy="2930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581" y="4466620"/>
            <a:ext cx="2483257" cy="139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58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2639681" y="722703"/>
            <a:ext cx="2285999" cy="60816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Data: rain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30835" y="6187297"/>
            <a:ext cx="6718539" cy="365125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Vinod @ Time Series 8971073111 vinodanalytics@gmail.com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24" y="1499918"/>
            <a:ext cx="6457950" cy="1028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822" y="2987731"/>
            <a:ext cx="9166105" cy="30785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1663" y="1242642"/>
            <a:ext cx="3871566" cy="15760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424" y="4381403"/>
            <a:ext cx="2000968" cy="121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681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3057496" y="607862"/>
            <a:ext cx="6655848" cy="60816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Holt-Winters: rain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30835" y="6187297"/>
            <a:ext cx="6692659" cy="365125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Vinod @ Time Series 8971073111 vinodanalytics@gmail.com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40" y="1272786"/>
            <a:ext cx="3233378" cy="20459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06" y="4828810"/>
            <a:ext cx="2565190" cy="11052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740" y="3439489"/>
            <a:ext cx="2242868" cy="11360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4413" y="2146110"/>
            <a:ext cx="6083493" cy="3722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0971" y="1501167"/>
            <a:ext cx="6810375" cy="323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6402" y="5770954"/>
            <a:ext cx="3276600" cy="5143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958" y="607862"/>
            <a:ext cx="1267282" cy="77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19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30835" y="6187297"/>
            <a:ext cx="6735791" cy="365125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Vinod @ Time Series 8971073111 vinodanalytics@gmail.com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04" y="1330325"/>
            <a:ext cx="8815028" cy="15133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78" y="3577238"/>
            <a:ext cx="5471843" cy="18952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5420" y="2957972"/>
            <a:ext cx="5768825" cy="3436117"/>
          </a:xfrm>
          <a:prstGeom prst="rect">
            <a:avLst/>
          </a:prstGeom>
        </p:spPr>
      </p:pic>
      <p:sp>
        <p:nvSpPr>
          <p:cNvPr id="11" name="Subtitle 7"/>
          <p:cNvSpPr>
            <a:spLocks noGrp="1"/>
          </p:cNvSpPr>
          <p:nvPr>
            <p:ph type="subTitle" idx="1"/>
          </p:nvPr>
        </p:nvSpPr>
        <p:spPr>
          <a:xfrm>
            <a:off x="3575903" y="615500"/>
            <a:ext cx="4429411" cy="60816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Holt-Winters: rain</a:t>
            </a:r>
            <a:endParaRPr lang="en-IN" sz="4000" b="1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476" y="1223662"/>
            <a:ext cx="2000968" cy="121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328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30835" y="6187297"/>
            <a:ext cx="6761671" cy="365125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Vinod @ Time Series 8971073111 vinodanalytics@gmail.com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99" y="1338081"/>
            <a:ext cx="5056337" cy="9737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35" y="2426248"/>
            <a:ext cx="6123047" cy="35530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4317" y="3670232"/>
            <a:ext cx="5243691" cy="23090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169" y="996345"/>
            <a:ext cx="4159985" cy="2630966"/>
          </a:xfrm>
          <a:prstGeom prst="rect">
            <a:avLst/>
          </a:prstGeom>
        </p:spPr>
      </p:pic>
      <p:sp>
        <p:nvSpPr>
          <p:cNvPr id="11" name="Subtitle 7"/>
          <p:cNvSpPr>
            <a:spLocks noGrp="1"/>
          </p:cNvSpPr>
          <p:nvPr>
            <p:ph type="subTitle" idx="1"/>
          </p:nvPr>
        </p:nvSpPr>
        <p:spPr>
          <a:xfrm>
            <a:off x="686054" y="672709"/>
            <a:ext cx="4429411" cy="60816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Holt-Winters: rain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3" name="Line Callout 2 2"/>
          <p:cNvSpPr/>
          <p:nvPr/>
        </p:nvSpPr>
        <p:spPr>
          <a:xfrm>
            <a:off x="3769743" y="2527540"/>
            <a:ext cx="2139351" cy="4572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38915"/>
              <a:gd name="adj6" fmla="val -6884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26.07-23.56 = 2.51</a:t>
            </a:r>
            <a:endParaRPr lang="en-IN" b="1" dirty="0"/>
          </a:p>
        </p:txBody>
      </p:sp>
      <p:sp>
        <p:nvSpPr>
          <p:cNvPr id="7" name="Rounded Rectangle 6"/>
          <p:cNvSpPr/>
          <p:nvPr/>
        </p:nvSpPr>
        <p:spPr>
          <a:xfrm>
            <a:off x="1630392" y="3191774"/>
            <a:ext cx="897147" cy="2156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ounded Rectangle 7"/>
          <p:cNvSpPr/>
          <p:nvPr/>
        </p:nvSpPr>
        <p:spPr>
          <a:xfrm>
            <a:off x="7522234" y="4235570"/>
            <a:ext cx="603849" cy="19840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577" y="763286"/>
            <a:ext cx="1254021" cy="76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0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30835" y="6187297"/>
            <a:ext cx="6692659" cy="365125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Vinod @ Time Series 8971073111 vinodanalytics@gmail.com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35" y="1584952"/>
            <a:ext cx="7753350" cy="1447800"/>
          </a:xfrm>
          <a:prstGeom prst="rect">
            <a:avLst/>
          </a:prstGeom>
        </p:spPr>
      </p:pic>
      <p:sp>
        <p:nvSpPr>
          <p:cNvPr id="7" name="Subtitle 7"/>
          <p:cNvSpPr>
            <a:spLocks noGrp="1"/>
          </p:cNvSpPr>
          <p:nvPr>
            <p:ph type="subTitle" idx="1"/>
          </p:nvPr>
        </p:nvSpPr>
        <p:spPr>
          <a:xfrm>
            <a:off x="3817443" y="712889"/>
            <a:ext cx="4429411" cy="60816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Holt-Winters: rain</a:t>
            </a:r>
            <a:endParaRPr lang="en-IN" sz="4000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054" y="3336833"/>
            <a:ext cx="5791200" cy="1714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0456" y="3336833"/>
            <a:ext cx="4159985" cy="2630966"/>
          </a:xfrm>
          <a:prstGeom prst="rect">
            <a:avLst/>
          </a:prstGeom>
        </p:spPr>
      </p:pic>
      <p:sp>
        <p:nvSpPr>
          <p:cNvPr id="3" name="Cloud Callout 2"/>
          <p:cNvSpPr/>
          <p:nvPr/>
        </p:nvSpPr>
        <p:spPr>
          <a:xfrm>
            <a:off x="8928340" y="1181819"/>
            <a:ext cx="2907102" cy="1595887"/>
          </a:xfrm>
          <a:prstGeom prst="cloudCallou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Ho: There is NO significant auto-correlation</a:t>
            </a:r>
            <a:endParaRPr lang="en-IN" b="1" dirty="0"/>
          </a:p>
        </p:txBody>
      </p:sp>
      <p:sp>
        <p:nvSpPr>
          <p:cNvPr id="5" name="Oval 4"/>
          <p:cNvSpPr/>
          <p:nvPr/>
        </p:nvSpPr>
        <p:spPr>
          <a:xfrm>
            <a:off x="2954800" y="2061522"/>
            <a:ext cx="1203131" cy="3021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4218317" y="2061522"/>
            <a:ext cx="3665868" cy="3021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849" y="5153974"/>
            <a:ext cx="1526516" cy="93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85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088606" y="718013"/>
            <a:ext cx="4735902" cy="60816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Holt-Winters: rain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30835" y="6187297"/>
            <a:ext cx="6718539" cy="365125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Vinod @ Time Series 8971073111 vinodanalytics@gmail.com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83" y="1504231"/>
            <a:ext cx="5534025" cy="571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35" y="2313285"/>
            <a:ext cx="6138679" cy="36660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9514" y="1022094"/>
            <a:ext cx="5791200" cy="1714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4025" y="3298503"/>
            <a:ext cx="4159985" cy="26309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86" y="756199"/>
            <a:ext cx="1129701" cy="68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764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3057496" y="607862"/>
            <a:ext cx="6655848" cy="60816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Holt-Winters: rain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30835" y="6187297"/>
            <a:ext cx="6709912" cy="365125"/>
          </a:xfrm>
        </p:spPr>
        <p:txBody>
          <a:bodyPr/>
          <a:lstStyle/>
          <a:p>
            <a:r>
              <a:rPr lang="en-US"/>
              <a:t>Dr Vinod @ Time Series 8971073111 vinodanalytics@gmail.com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224" y="2990013"/>
            <a:ext cx="4947945" cy="31803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224" y="1574306"/>
            <a:ext cx="5114925" cy="53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303818"/>
            <a:ext cx="5600700" cy="733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450" y="2178050"/>
            <a:ext cx="5410200" cy="1257300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2734574" y="3576157"/>
            <a:ext cx="3536830" cy="2427828"/>
          </a:xfrm>
          <a:prstGeom prst="cloudCallout">
            <a:avLst>
              <a:gd name="adj1" fmla="val 58367"/>
              <a:gd name="adj2" fmla="val 4905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As it is approximately Normally Distributed, FURTHER improvement in model is not needed</a:t>
            </a:r>
            <a:endParaRPr lang="en-IN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79217"/>
            <a:ext cx="2000968" cy="121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972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3057496" y="607862"/>
            <a:ext cx="6655848" cy="60816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Data: skirts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30835" y="6187297"/>
            <a:ext cx="6675407" cy="365125"/>
          </a:xfrm>
        </p:spPr>
        <p:txBody>
          <a:bodyPr/>
          <a:lstStyle/>
          <a:p>
            <a:r>
              <a:rPr lang="en-US"/>
              <a:t>Dr Vinod @ Time Series 8971073111 vinodanalytics@gmail.com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699" y="1272403"/>
            <a:ext cx="9877425" cy="12287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2583286"/>
            <a:ext cx="10058400" cy="3352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77" y="1988273"/>
            <a:ext cx="1058691" cy="15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265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3057496" y="607862"/>
            <a:ext cx="6655848" cy="60816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Data: skirts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30835" y="6187297"/>
            <a:ext cx="6727165" cy="365125"/>
          </a:xfrm>
        </p:spPr>
        <p:txBody>
          <a:bodyPr/>
          <a:lstStyle/>
          <a:p>
            <a:r>
              <a:rPr lang="en-US"/>
              <a:t>Dr Vinod @ Time Series 8971073111 vinodanalytics@gmail.com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169" y="1316786"/>
            <a:ext cx="7115175" cy="4362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7" y="996235"/>
            <a:ext cx="1372862" cy="205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9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3057496" y="607862"/>
            <a:ext cx="6655848" cy="60816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Holt-Winters: skirts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30835" y="6187297"/>
            <a:ext cx="6675407" cy="365125"/>
          </a:xfrm>
        </p:spPr>
        <p:txBody>
          <a:bodyPr/>
          <a:lstStyle/>
          <a:p>
            <a:r>
              <a:rPr lang="en-US"/>
              <a:t>Dr Vinod @ Time Series 8971073111 vinodanalytics@gmail.com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69" y="1374026"/>
            <a:ext cx="6848475" cy="12287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338" y="2760753"/>
            <a:ext cx="8790317" cy="3253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5496" y="5034232"/>
            <a:ext cx="3543300" cy="5334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998" y="911943"/>
            <a:ext cx="1058691" cy="15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981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8954399" y="716045"/>
            <a:ext cx="2872596" cy="60816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Data: kings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50861" y="5872851"/>
            <a:ext cx="4027097" cy="666061"/>
          </a:xfrm>
        </p:spPr>
        <p:txBody>
          <a:bodyPr/>
          <a:lstStyle/>
          <a:p>
            <a:r>
              <a:rPr lang="en-US"/>
              <a:t>Dr Vinod @ Time Series 8971073111 vinodanalytics@gmail.com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35" y="796108"/>
            <a:ext cx="3867150" cy="533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95" y="1401851"/>
            <a:ext cx="9170508" cy="16268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5243" y="3646709"/>
            <a:ext cx="6808402" cy="27096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5087" y="3046587"/>
            <a:ext cx="5172075" cy="542925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638355" y="3239096"/>
            <a:ext cx="2700068" cy="2210819"/>
          </a:xfrm>
          <a:prstGeom prst="cloudCallout">
            <a:avLst>
              <a:gd name="adj1" fmla="val 61595"/>
              <a:gd name="adj2" fmla="val 1107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Trend, Cycle, Seasonality NOT EXISTING. Randomness is roughly constant!</a:t>
            </a:r>
            <a:endParaRPr lang="en-IN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829" y="1592187"/>
            <a:ext cx="1713152" cy="96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306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3057496" y="607862"/>
            <a:ext cx="6655848" cy="60816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Holt-Winters: skirts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30835" y="6187297"/>
            <a:ext cx="6684033" cy="365125"/>
          </a:xfrm>
        </p:spPr>
        <p:txBody>
          <a:bodyPr/>
          <a:lstStyle/>
          <a:p>
            <a:r>
              <a:rPr lang="en-US"/>
              <a:t>Dr Vinod @ Time Series 8971073111 vinodanalytics@gmail.com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352" y="1216024"/>
            <a:ext cx="6951992" cy="49020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930" y="2661133"/>
            <a:ext cx="1286598" cy="192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128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3057496" y="607862"/>
            <a:ext cx="6655848" cy="60816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Holt-Winters: skirts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30835" y="6187297"/>
            <a:ext cx="6666780" cy="365125"/>
          </a:xfrm>
        </p:spPr>
        <p:txBody>
          <a:bodyPr/>
          <a:lstStyle/>
          <a:p>
            <a:r>
              <a:rPr lang="en-US"/>
              <a:t>Dr Vinod @ Time Series 8971073111 vinodanalytics@gmail.com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90" y="1216024"/>
            <a:ext cx="6581775" cy="1047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94" y="2535574"/>
            <a:ext cx="9054950" cy="3556352"/>
          </a:xfrm>
          <a:prstGeom prst="rect">
            <a:avLst/>
          </a:prstGeom>
        </p:spPr>
      </p:pic>
      <p:sp>
        <p:nvSpPr>
          <p:cNvPr id="2" name="Line Callout 2 (Border and Accent Bar) 1"/>
          <p:cNvSpPr/>
          <p:nvPr/>
        </p:nvSpPr>
        <p:spPr>
          <a:xfrm>
            <a:off x="7841410" y="1216024"/>
            <a:ext cx="2760453" cy="104775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6850"/>
              <a:gd name="adj6" fmla="val -89375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value = 617,</a:t>
            </a:r>
          </a:p>
          <a:p>
            <a:pPr algn="ctr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value = 608</a:t>
            </a:r>
          </a:p>
          <a:p>
            <a:pPr algn="ctr"/>
            <a:r>
              <a:rPr lang="en-US" b="1" dirty="0"/>
              <a:t>b.start</a:t>
            </a:r>
            <a:r>
              <a:rPr lang="en-US" dirty="0"/>
              <a:t> = 617-608 = 9</a:t>
            </a:r>
            <a:endParaRPr lang="en-IN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579" y="3516044"/>
            <a:ext cx="1058691" cy="15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030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553424" y="2247901"/>
            <a:ext cx="4300836" cy="60816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Holt-Winters: skirts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30835" y="6187297"/>
            <a:ext cx="6735791" cy="365125"/>
          </a:xfrm>
        </p:spPr>
        <p:txBody>
          <a:bodyPr/>
          <a:lstStyle/>
          <a:p>
            <a:r>
              <a:rPr lang="en-US"/>
              <a:t>Dr Vinod @ Time Series 8971073111 vinodanalytics@gmail.com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849" y="1784949"/>
            <a:ext cx="6534150" cy="4419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79" y="725367"/>
            <a:ext cx="10610850" cy="809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979" y="3270819"/>
            <a:ext cx="3389807" cy="20190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90446" y="3543568"/>
            <a:ext cx="514885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400" b="1" dirty="0"/>
              <a:t>Rain</a:t>
            </a:r>
            <a:endParaRPr lang="en-IN" sz="14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972" y="3057327"/>
            <a:ext cx="1058691" cy="15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256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3057496" y="607862"/>
            <a:ext cx="6655848" cy="60816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Holt-Winters: skirts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30835" y="6187297"/>
            <a:ext cx="6675407" cy="365125"/>
          </a:xfrm>
        </p:spPr>
        <p:txBody>
          <a:bodyPr/>
          <a:lstStyle/>
          <a:p>
            <a:r>
              <a:rPr lang="en-US"/>
              <a:t>Dr Vinod @ Time Series 8971073111 vinodanalytics@gmail.com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890" y="1916364"/>
            <a:ext cx="5972085" cy="41461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275" y="1299494"/>
            <a:ext cx="6677025" cy="5334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487064" y="4201064"/>
            <a:ext cx="396815" cy="1639019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Cloud Callout 4"/>
          <p:cNvSpPr/>
          <p:nvPr/>
        </p:nvSpPr>
        <p:spPr>
          <a:xfrm>
            <a:off x="911795" y="2648309"/>
            <a:ext cx="2806190" cy="2001329"/>
          </a:xfrm>
          <a:prstGeom prst="cloudCallout">
            <a:avLst>
              <a:gd name="adj1" fmla="val 52696"/>
              <a:gd name="adj2" fmla="val 36184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 out of 20 has crossed limits! No worries as we are working with 5% LOS</a:t>
            </a:r>
            <a:endParaRPr lang="en-IN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249" y="840959"/>
            <a:ext cx="1058691" cy="15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429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3057496" y="607862"/>
            <a:ext cx="6655848" cy="60816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Holt-Winters: skirts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30835" y="6187297"/>
            <a:ext cx="6718539" cy="365125"/>
          </a:xfrm>
        </p:spPr>
        <p:txBody>
          <a:bodyPr/>
          <a:lstStyle/>
          <a:p>
            <a:r>
              <a:rPr lang="en-US"/>
              <a:t>Dr Vinod @ Time Series 8971073111 vinodanalytics@gmail.com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659" y="1950748"/>
            <a:ext cx="6010724" cy="40185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453" y="1307161"/>
            <a:ext cx="6838950" cy="552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272" y="2599488"/>
            <a:ext cx="3340594" cy="23192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900" y="789368"/>
            <a:ext cx="1058691" cy="15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2240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3057496" y="607862"/>
            <a:ext cx="6655848" cy="60816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Holt-Winters: skirts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30835" y="6187297"/>
            <a:ext cx="6770297" cy="365125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Vinod @ Time Series 8971073111 vinodanalytics@gmail.com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54" y="1460375"/>
            <a:ext cx="7896225" cy="12763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282" y="3271386"/>
            <a:ext cx="6038850" cy="1743075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676181" y="4666596"/>
            <a:ext cx="940279" cy="27604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Cloud Callout 4"/>
          <p:cNvSpPr/>
          <p:nvPr/>
        </p:nvSpPr>
        <p:spPr>
          <a:xfrm>
            <a:off x="7712014" y="3105215"/>
            <a:ext cx="2346385" cy="1561381"/>
          </a:xfrm>
          <a:prstGeom prst="cloudCallout">
            <a:avLst>
              <a:gd name="adj1" fmla="val -52451"/>
              <a:gd name="adj2" fmla="val 3929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So, p-value higher than 0.05 is good!</a:t>
            </a:r>
            <a:endParaRPr lang="en-IN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109" y="797828"/>
            <a:ext cx="1058691" cy="15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722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3057496" y="607862"/>
            <a:ext cx="6655848" cy="60816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Holt-Winters: skirts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30835" y="6187297"/>
            <a:ext cx="6770297" cy="365125"/>
          </a:xfrm>
        </p:spPr>
        <p:txBody>
          <a:bodyPr/>
          <a:lstStyle/>
          <a:p>
            <a:r>
              <a:rPr lang="en-US"/>
              <a:t>Dr Vinod @ Time Series 8971073111 vinodanalytics@gmail.com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318" y="2032554"/>
            <a:ext cx="4914458" cy="35072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45" y="1788043"/>
            <a:ext cx="5838825" cy="10572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762" y="3433942"/>
            <a:ext cx="4971061" cy="11074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8430" y="728644"/>
            <a:ext cx="1058691" cy="15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3218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3057496" y="607862"/>
            <a:ext cx="6655848" cy="496319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Data: souvenir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30835" y="6187297"/>
            <a:ext cx="6753044" cy="365125"/>
          </a:xfrm>
        </p:spPr>
        <p:txBody>
          <a:bodyPr/>
          <a:lstStyle/>
          <a:p>
            <a:r>
              <a:rPr lang="en-US"/>
              <a:t>Dr Vinod @ Time Series 8971073111 vinodanalytics@gmail.com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49281"/>
          <a:stretch/>
        </p:blipFill>
        <p:spPr>
          <a:xfrm>
            <a:off x="693888" y="1268741"/>
            <a:ext cx="8820150" cy="7584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1223" y="2418581"/>
            <a:ext cx="8324670" cy="32082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195" y="849188"/>
            <a:ext cx="2094257" cy="117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1600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3057496" y="607862"/>
            <a:ext cx="6655848" cy="60816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Data: souvenir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30835" y="6187297"/>
            <a:ext cx="6778923" cy="365125"/>
          </a:xfrm>
        </p:spPr>
        <p:txBody>
          <a:bodyPr/>
          <a:lstStyle/>
          <a:p>
            <a:r>
              <a:rPr lang="en-US"/>
              <a:t>Dr Vinod @ Time Series 8971073111 vinodanalytics@gmail.com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044" y="1404218"/>
            <a:ext cx="6581775" cy="7715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981" y="2363937"/>
            <a:ext cx="8242270" cy="35897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916" y="828330"/>
            <a:ext cx="2094257" cy="117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0567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8321615" y="814733"/>
            <a:ext cx="3510952" cy="60816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Data: souvenir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30835" y="6187297"/>
            <a:ext cx="6822056" cy="365125"/>
          </a:xfrm>
        </p:spPr>
        <p:txBody>
          <a:bodyPr/>
          <a:lstStyle/>
          <a:p>
            <a:r>
              <a:rPr lang="en-US"/>
              <a:t>Dr Vinod @ Time Series 8971073111 vinodanalytics@gmail.com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398" y="1632197"/>
            <a:ext cx="7600950" cy="45148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30" y="1279772"/>
            <a:ext cx="7105650" cy="352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37" y="3015680"/>
            <a:ext cx="2094257" cy="117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40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202153" y="668247"/>
            <a:ext cx="4947817" cy="60816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Moving Average: kings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30836" y="6187297"/>
            <a:ext cx="5233598" cy="365125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Vinod @ Time Series 8971073111 vinodanalytics@gmail.com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53" y="1425695"/>
            <a:ext cx="5162280" cy="12047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2689" y="553608"/>
            <a:ext cx="5395822" cy="31177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2689" y="3444868"/>
            <a:ext cx="5441111" cy="31734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454" y="2639397"/>
            <a:ext cx="4779214" cy="19020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33714" y="787662"/>
            <a:ext cx="82813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 = 3</a:t>
            </a:r>
            <a:endParaRPr lang="en-IN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642341" y="3748018"/>
            <a:ext cx="82813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 = 8</a:t>
            </a:r>
            <a:endParaRPr lang="en-IN" b="1" dirty="0"/>
          </a:p>
        </p:txBody>
      </p:sp>
      <p:pic>
        <p:nvPicPr>
          <p:cNvPr id="1026" name="Picture 2" descr="Image result for question pic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24" y="4382220"/>
            <a:ext cx="1461938" cy="146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678448" y="4382220"/>
            <a:ext cx="2289039" cy="1562998"/>
          </a:xfrm>
          <a:prstGeom prst="cloudCallout">
            <a:avLst>
              <a:gd name="adj1" fmla="val 70572"/>
              <a:gd name="adj2" fmla="val 19524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N = 3 is good OR N= 8 is good?</a:t>
            </a:r>
            <a:endParaRPr lang="en-IN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198" y="3444868"/>
            <a:ext cx="1529122" cy="86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2141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8393501" y="797643"/>
            <a:ext cx="3588589" cy="60816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Data: souvenir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30835" y="6187297"/>
            <a:ext cx="6865188" cy="365125"/>
          </a:xfrm>
        </p:spPr>
        <p:txBody>
          <a:bodyPr/>
          <a:lstStyle/>
          <a:p>
            <a:r>
              <a:rPr lang="en-US"/>
              <a:t>Dr Vinod @ Time Series 8971073111 vinodanalytics@gmail.com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755" y="1936360"/>
            <a:ext cx="6971491" cy="41722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242" y="1048063"/>
            <a:ext cx="6981825" cy="809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201" y="2633764"/>
            <a:ext cx="3944204" cy="23427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393" y="5158080"/>
            <a:ext cx="1759788" cy="98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352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6409426" y="1194199"/>
            <a:ext cx="5046453" cy="60816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Holt-Winters: souvenir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" y="5885372"/>
            <a:ext cx="2820838" cy="636944"/>
          </a:xfrm>
        </p:spPr>
        <p:txBody>
          <a:bodyPr/>
          <a:lstStyle/>
          <a:p>
            <a:r>
              <a:rPr lang="en-US"/>
              <a:t>Dr Vinod @ Time Series 8971073111 vinodanalytics@gmail.com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76" y="678734"/>
            <a:ext cx="8763000" cy="5429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144" y="1824185"/>
            <a:ext cx="7112735" cy="46981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2876" y="3464226"/>
            <a:ext cx="3908068" cy="23388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276" y="2278403"/>
            <a:ext cx="3523890" cy="35025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276" y="1326051"/>
            <a:ext cx="5915025" cy="304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3026" y="2907102"/>
            <a:ext cx="12586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i="1" dirty="0"/>
              <a:t>Red line is original</a:t>
            </a:r>
            <a:endParaRPr lang="en-IN" sz="1100" b="1" i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590691"/>
            <a:ext cx="1336464" cy="75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74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3057496" y="607862"/>
            <a:ext cx="6655848" cy="60816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Holt-Winters: souvenir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30835" y="6187297"/>
            <a:ext cx="6684033" cy="365125"/>
          </a:xfrm>
        </p:spPr>
        <p:txBody>
          <a:bodyPr/>
          <a:lstStyle/>
          <a:p>
            <a:r>
              <a:rPr lang="en-US"/>
              <a:t>Dr Vinod @ Time Series 8971073111 vinodanalytics@gmail.com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87" y="1396287"/>
            <a:ext cx="11870308" cy="7219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1" b="1861"/>
          <a:stretch/>
        </p:blipFill>
        <p:spPr>
          <a:xfrm>
            <a:off x="2581516" y="2391989"/>
            <a:ext cx="7534545" cy="17981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1516" y="4463857"/>
            <a:ext cx="7549580" cy="11759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87" y="3352111"/>
            <a:ext cx="2094257" cy="117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752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3057496" y="607862"/>
            <a:ext cx="6655848" cy="60816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Holt-Winters: souvenir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30835" y="6187297"/>
            <a:ext cx="6727165" cy="365125"/>
          </a:xfrm>
        </p:spPr>
        <p:txBody>
          <a:bodyPr/>
          <a:lstStyle/>
          <a:p>
            <a:r>
              <a:rPr lang="en-US"/>
              <a:t>Dr Vinod @ Time Series 8971073111 vinodanalytics@gmail.com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637" y="1247758"/>
            <a:ext cx="6383547" cy="4779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64" y="3569217"/>
            <a:ext cx="3398806" cy="22989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463" y="1230949"/>
            <a:ext cx="3389807" cy="20190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04181" y="1546590"/>
            <a:ext cx="514885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400" b="1" dirty="0"/>
              <a:t>Rain</a:t>
            </a:r>
            <a:endParaRPr lang="en-IN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104181" y="3915979"/>
            <a:ext cx="599844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400" b="1" dirty="0"/>
              <a:t>Skirts</a:t>
            </a:r>
            <a:endParaRPr lang="en-IN" sz="14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344" y="607862"/>
            <a:ext cx="1755992" cy="98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303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3057496" y="607862"/>
            <a:ext cx="6655848" cy="60816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Holt-Winters: souvenir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30835" y="6187297"/>
            <a:ext cx="6753044" cy="365125"/>
          </a:xfrm>
        </p:spPr>
        <p:txBody>
          <a:bodyPr/>
          <a:lstStyle/>
          <a:p>
            <a:r>
              <a:rPr lang="en-US"/>
              <a:t>Dr Vinod @ Time Series 8971073111 vinodanalytics@gmail.com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636" y="1506333"/>
            <a:ext cx="4968815" cy="45597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81" y="1729058"/>
            <a:ext cx="6086475" cy="742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0" y="2785912"/>
            <a:ext cx="4006233" cy="29998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812" y="3666917"/>
            <a:ext cx="1655044" cy="93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0055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3057496" y="607862"/>
            <a:ext cx="6655848" cy="60816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Holt-Winters: souvenir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30835" y="6187297"/>
            <a:ext cx="6718539" cy="365125"/>
          </a:xfrm>
        </p:spPr>
        <p:txBody>
          <a:bodyPr/>
          <a:lstStyle/>
          <a:p>
            <a:r>
              <a:rPr lang="en-US"/>
              <a:t>Dr Vinod @ Time Series 8971073111 vinodanalytics@gmail.com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918" y="4380243"/>
            <a:ext cx="2993364" cy="22414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633" y="2773098"/>
            <a:ext cx="3502684" cy="32142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705" y="1172184"/>
            <a:ext cx="7281234" cy="13864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3423" y="2643282"/>
            <a:ext cx="5256073" cy="1637137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8031192" y="3950898"/>
            <a:ext cx="1811548" cy="3295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543" y="1016307"/>
            <a:ext cx="2094257" cy="117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704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6875252" y="643986"/>
            <a:ext cx="5115465" cy="60816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Holt-Winters: souvenir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30835" y="6187297"/>
            <a:ext cx="6899693" cy="365125"/>
          </a:xfrm>
        </p:spPr>
        <p:txBody>
          <a:bodyPr/>
          <a:lstStyle/>
          <a:p>
            <a:r>
              <a:rPr lang="en-US"/>
              <a:t>Dr Vinod @ Time Series 8971073111 vinodanalytics@gmail.com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945" y="2081602"/>
            <a:ext cx="3502684" cy="32142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015" y="2230577"/>
            <a:ext cx="6220903" cy="37505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131" y="852059"/>
            <a:ext cx="6515100" cy="6762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252148"/>
            <a:ext cx="1673524" cy="94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6199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3057496" y="607862"/>
            <a:ext cx="6655848" cy="60816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Holt-Winters: souvenir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30835" y="6187297"/>
            <a:ext cx="6882440" cy="365125"/>
          </a:xfrm>
        </p:spPr>
        <p:txBody>
          <a:bodyPr/>
          <a:lstStyle/>
          <a:p>
            <a:r>
              <a:rPr lang="en-US"/>
              <a:t>Dr Vinod @ Time Series 8971073111 vinodanalytics@gmail.com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016" y="1984074"/>
            <a:ext cx="4794444" cy="31919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784" y="2936756"/>
            <a:ext cx="4881742" cy="9587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588" y="1487380"/>
            <a:ext cx="2094257" cy="117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1671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0835" y="607862"/>
            <a:ext cx="11747739" cy="60816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Holt-Winters: </a:t>
            </a:r>
            <a:r>
              <a:rPr lang="en-US" sz="4000" b="1" dirty="0">
                <a:solidFill>
                  <a:srgbClr val="C00000"/>
                </a:solidFill>
              </a:rPr>
              <a:t>souvenir</a:t>
            </a:r>
            <a:r>
              <a:rPr lang="en-US" sz="4000" b="1" dirty="0">
                <a:solidFill>
                  <a:srgbClr val="FF0000"/>
                </a:solidFill>
              </a:rPr>
              <a:t>: Additive vs Multiplicative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30835" y="6187297"/>
            <a:ext cx="6882440" cy="365125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Vinod @ Time Series 8971073111 vinodanalytics@gmail.com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370" y="1410208"/>
            <a:ext cx="7171041" cy="51287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59" y="1526575"/>
            <a:ext cx="4756749" cy="13081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9519" y="3320660"/>
            <a:ext cx="1400175" cy="381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682" y="4142298"/>
            <a:ext cx="2094257" cy="117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0261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0835" y="607862"/>
            <a:ext cx="11747739" cy="60816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Holt-Winters: </a:t>
            </a:r>
            <a:r>
              <a:rPr lang="en-US" sz="4000" b="1" dirty="0">
                <a:solidFill>
                  <a:srgbClr val="C00000"/>
                </a:solidFill>
              </a:rPr>
              <a:t>souvenir</a:t>
            </a:r>
            <a:r>
              <a:rPr lang="en-US" sz="4000" b="1" dirty="0">
                <a:solidFill>
                  <a:srgbClr val="FF0000"/>
                </a:solidFill>
              </a:rPr>
              <a:t>: Additive vs Multiplicative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30835" y="6187297"/>
            <a:ext cx="6882440" cy="365125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Vinod @ Time Series 8971073111 vinodanalytics@gmail.com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759" y="1137309"/>
            <a:ext cx="7171041" cy="51287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497" y="2512983"/>
            <a:ext cx="1428750" cy="400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055" y="3516012"/>
            <a:ext cx="2094257" cy="117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16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228032" y="718127"/>
            <a:ext cx="2842972" cy="482779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MSE [n= 3]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93" y="1348800"/>
            <a:ext cx="5857605" cy="14377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99" y="2934405"/>
            <a:ext cx="5516592" cy="21672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9208" y="718126"/>
            <a:ext cx="4913758" cy="33360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3924" y="4264816"/>
            <a:ext cx="4124325" cy="733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216" y="5342961"/>
            <a:ext cx="1801581" cy="101338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Vinod @ Time Series 8971073111 vinodanalytics@gmail.com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45A4C-2A42-4A60-8C5E-018E8116B4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8163" y="5342961"/>
            <a:ext cx="2619437" cy="34925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FFE9358-1C1D-4B10-859F-019B88BBF2C4}"/>
              </a:ext>
            </a:extLst>
          </p:cNvPr>
          <p:cNvSpPr/>
          <p:nvPr/>
        </p:nvSpPr>
        <p:spPr>
          <a:xfrm>
            <a:off x="2414726" y="3701987"/>
            <a:ext cx="807868" cy="3078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66932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0835" y="607862"/>
            <a:ext cx="11747739" cy="60816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Holt-Winters: </a:t>
            </a:r>
            <a:r>
              <a:rPr lang="en-US" sz="4000" b="1" dirty="0">
                <a:solidFill>
                  <a:srgbClr val="C00000"/>
                </a:solidFill>
              </a:rPr>
              <a:t>souvenir</a:t>
            </a:r>
            <a:r>
              <a:rPr lang="en-US" sz="4000" b="1" dirty="0">
                <a:solidFill>
                  <a:srgbClr val="FF0000"/>
                </a:solidFill>
              </a:rPr>
              <a:t>: Additive vs Multiplicative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30835" y="6187297"/>
            <a:ext cx="6882440" cy="365125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Vinod @ Time Series 8971073111 vinodanalytics@gmail.com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279" y="1216024"/>
            <a:ext cx="7171041" cy="51287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297" y="1729326"/>
            <a:ext cx="2419350" cy="828675"/>
          </a:xfrm>
          <a:prstGeom prst="rect">
            <a:avLst/>
          </a:prstGeom>
        </p:spPr>
      </p:pic>
      <p:sp>
        <p:nvSpPr>
          <p:cNvPr id="5" name="Cloud Callout 4"/>
          <p:cNvSpPr/>
          <p:nvPr/>
        </p:nvSpPr>
        <p:spPr>
          <a:xfrm>
            <a:off x="1927609" y="2874333"/>
            <a:ext cx="2147978" cy="1395743"/>
          </a:xfrm>
          <a:prstGeom prst="cloudCallout">
            <a:avLst>
              <a:gd name="adj1" fmla="val 63906"/>
              <a:gd name="adj2" fmla="val -919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Hardly any difference!</a:t>
            </a:r>
            <a:endParaRPr lang="en-IN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798" y="4534292"/>
            <a:ext cx="2094257" cy="117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25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0835" y="607862"/>
            <a:ext cx="11747739" cy="60816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Holt-Winters: </a:t>
            </a:r>
            <a:r>
              <a:rPr lang="en-US" sz="4000" b="1" dirty="0">
                <a:solidFill>
                  <a:srgbClr val="C00000"/>
                </a:solidFill>
              </a:rPr>
              <a:t>souvenir</a:t>
            </a:r>
            <a:r>
              <a:rPr lang="en-US" sz="4000" b="1" dirty="0">
                <a:solidFill>
                  <a:srgbClr val="FF0000"/>
                </a:solidFill>
              </a:rPr>
              <a:t>: Additive vs Multiplicative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30835" y="6187297"/>
            <a:ext cx="6882440" cy="365125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Vinod @ Time Series 8971073111 vinodanalytics@gmail.com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533" y="1137309"/>
            <a:ext cx="7171041" cy="51287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47" y="3169301"/>
            <a:ext cx="4354991" cy="10647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13" y="1603652"/>
            <a:ext cx="2094257" cy="117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020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0835" y="607862"/>
            <a:ext cx="11747739" cy="60816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Holt-Winters: </a:t>
            </a:r>
            <a:r>
              <a:rPr lang="en-US" sz="4000" b="1" dirty="0">
                <a:solidFill>
                  <a:srgbClr val="C00000"/>
                </a:solidFill>
              </a:rPr>
              <a:t>souvenir</a:t>
            </a:r>
            <a:r>
              <a:rPr lang="en-US" sz="4000" b="1" dirty="0">
                <a:solidFill>
                  <a:srgbClr val="FF0000"/>
                </a:solidFill>
              </a:rPr>
              <a:t>: Additive vs Multiplicative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30835" y="6187297"/>
            <a:ext cx="6882440" cy="365125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Vinod @ Time Series 8971073111 vinodanalytics@gmail.com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369" y="1137309"/>
            <a:ext cx="7171041" cy="51287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35" y="3094701"/>
            <a:ext cx="5188159" cy="10882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785" y="1566352"/>
            <a:ext cx="2094257" cy="117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8598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0835" y="607862"/>
            <a:ext cx="11747739" cy="60816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Holt-Winters: </a:t>
            </a:r>
            <a:r>
              <a:rPr lang="en-US" sz="4000" b="1" dirty="0">
                <a:solidFill>
                  <a:srgbClr val="C00000"/>
                </a:solidFill>
              </a:rPr>
              <a:t>souvenir</a:t>
            </a:r>
            <a:r>
              <a:rPr lang="en-US" sz="4000" b="1" dirty="0">
                <a:solidFill>
                  <a:srgbClr val="FF0000"/>
                </a:solidFill>
              </a:rPr>
              <a:t>: Additive vs Multiplicative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30835" y="6187297"/>
            <a:ext cx="6882440" cy="365125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Vinod @ Time Series 8971073111 vinodanalytics@gmail.com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007" y="1132060"/>
            <a:ext cx="7171041" cy="51287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856" y="1285834"/>
            <a:ext cx="4776416" cy="2010393"/>
          </a:xfrm>
          <a:prstGeom prst="rect">
            <a:avLst/>
          </a:prstGeom>
        </p:spPr>
      </p:pic>
      <p:sp>
        <p:nvSpPr>
          <p:cNvPr id="7" name="Cloud Callout 6"/>
          <p:cNvSpPr/>
          <p:nvPr/>
        </p:nvSpPr>
        <p:spPr>
          <a:xfrm>
            <a:off x="2018581" y="3520498"/>
            <a:ext cx="1992702" cy="1395743"/>
          </a:xfrm>
          <a:prstGeom prst="cloudCallout">
            <a:avLst>
              <a:gd name="adj1" fmla="val 63906"/>
              <a:gd name="adj2" fmla="val -919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Hardly any difference!</a:t>
            </a:r>
            <a:endParaRPr lang="en-IN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376" y="5146825"/>
            <a:ext cx="1604513" cy="90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12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0835" y="607862"/>
            <a:ext cx="11747739" cy="60816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Holt-Winters: </a:t>
            </a:r>
            <a:r>
              <a:rPr lang="en-US" sz="4000" b="1" dirty="0">
                <a:solidFill>
                  <a:srgbClr val="C00000"/>
                </a:solidFill>
              </a:rPr>
              <a:t>souvenir</a:t>
            </a:r>
            <a:r>
              <a:rPr lang="en-US" sz="4000" b="1" dirty="0">
                <a:solidFill>
                  <a:srgbClr val="FF0000"/>
                </a:solidFill>
              </a:rPr>
              <a:t>: Additive vs Multiplicative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30835" y="6187297"/>
            <a:ext cx="6882440" cy="365125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Vinod @ Time Series 8971073111 vinodanalytics@gmail.com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745" y="1142105"/>
            <a:ext cx="6921255" cy="49500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78" y="1311158"/>
            <a:ext cx="5019225" cy="1677960"/>
          </a:xfrm>
          <a:prstGeom prst="rect">
            <a:avLst/>
          </a:prstGeom>
        </p:spPr>
      </p:pic>
      <p:sp>
        <p:nvSpPr>
          <p:cNvPr id="4" name="Cloud Callout 3"/>
          <p:cNvSpPr/>
          <p:nvPr/>
        </p:nvSpPr>
        <p:spPr>
          <a:xfrm>
            <a:off x="1351476" y="3295292"/>
            <a:ext cx="2803584" cy="1768414"/>
          </a:xfrm>
          <a:prstGeom prst="cloudCallout">
            <a:avLst>
              <a:gd name="adj1" fmla="val 46909"/>
              <a:gd name="adj2" fmla="val -59122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Changed PI = TRUE, </a:t>
            </a:r>
          </a:p>
          <a:p>
            <a:pPr algn="ctr"/>
            <a:r>
              <a:rPr lang="en-US" b="1" dirty="0"/>
              <a:t>lwd = 4 &amp; 3</a:t>
            </a:r>
            <a:endParaRPr lang="en-IN" b="1" dirty="0"/>
          </a:p>
        </p:txBody>
      </p:sp>
      <p:sp>
        <p:nvSpPr>
          <p:cNvPr id="11" name="Cloud Callout 10"/>
          <p:cNvSpPr/>
          <p:nvPr/>
        </p:nvSpPr>
        <p:spPr>
          <a:xfrm>
            <a:off x="9982200" y="4179499"/>
            <a:ext cx="2147978" cy="1395743"/>
          </a:xfrm>
          <a:prstGeom prst="cloudCallout">
            <a:avLst>
              <a:gd name="adj1" fmla="val -32480"/>
              <a:gd name="adj2" fmla="val -4504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Hardly any difference!</a:t>
            </a:r>
            <a:endParaRPr lang="en-IN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764" y="5158840"/>
            <a:ext cx="1837426" cy="103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4490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0835" y="607862"/>
            <a:ext cx="11747739" cy="60816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Holt-Winters: </a:t>
            </a:r>
            <a:r>
              <a:rPr lang="en-US" sz="4000" b="1" dirty="0">
                <a:solidFill>
                  <a:srgbClr val="C00000"/>
                </a:solidFill>
              </a:rPr>
              <a:t>souvenir</a:t>
            </a:r>
            <a:r>
              <a:rPr lang="en-US" sz="4000" b="1" dirty="0">
                <a:solidFill>
                  <a:srgbClr val="FF0000"/>
                </a:solidFill>
              </a:rPr>
              <a:t>: Additive vs Multiplicative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30835" y="6187297"/>
            <a:ext cx="6882440" cy="365125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Vinod @ Time Series 8971073111 vinodanalytics@gmail.com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05" y="2015765"/>
            <a:ext cx="8179639" cy="22902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005" y="1216024"/>
            <a:ext cx="4333875" cy="647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3264860"/>
            <a:ext cx="3468044" cy="2480333"/>
          </a:xfrm>
          <a:prstGeom prst="rect">
            <a:avLst/>
          </a:prstGeom>
        </p:spPr>
      </p:pic>
      <p:sp>
        <p:nvSpPr>
          <p:cNvPr id="11" name="Cloud Callout 10"/>
          <p:cNvSpPr/>
          <p:nvPr/>
        </p:nvSpPr>
        <p:spPr>
          <a:xfrm>
            <a:off x="4891176" y="4306064"/>
            <a:ext cx="2622431" cy="1708195"/>
          </a:xfrm>
          <a:prstGeom prst="cloudCallout">
            <a:avLst>
              <a:gd name="adj1" fmla="val -25239"/>
              <a:gd name="adj2" fmla="val -58179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Hardly any difference!</a:t>
            </a:r>
          </a:p>
          <a:p>
            <a:pPr algn="ctr"/>
            <a:r>
              <a:rPr lang="en-US" b="1" dirty="0"/>
              <a:t>Look at RMSE values</a:t>
            </a:r>
            <a:endParaRPr lang="en-IN" b="1" dirty="0"/>
          </a:p>
        </p:txBody>
      </p:sp>
      <p:sp>
        <p:nvSpPr>
          <p:cNvPr id="4" name="Rounded Rectangle 3"/>
          <p:cNvSpPr/>
          <p:nvPr/>
        </p:nvSpPr>
        <p:spPr>
          <a:xfrm>
            <a:off x="3252158" y="2234242"/>
            <a:ext cx="1155940" cy="47445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ounded Rectangle 11"/>
          <p:cNvSpPr/>
          <p:nvPr/>
        </p:nvSpPr>
        <p:spPr>
          <a:xfrm>
            <a:off x="3081883" y="3343326"/>
            <a:ext cx="1214071" cy="48680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708" y="1539874"/>
            <a:ext cx="2094257" cy="117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302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3057496" y="948906"/>
            <a:ext cx="6655848" cy="3347048"/>
          </a:xfrm>
        </p:spPr>
        <p:txBody>
          <a:bodyPr>
            <a:noAutofit/>
          </a:bodyPr>
          <a:lstStyle/>
          <a:p>
            <a:endParaRPr lang="en-US" sz="4000" b="1" dirty="0">
              <a:solidFill>
                <a:srgbClr val="FF0000"/>
              </a:solidFill>
            </a:endParaRPr>
          </a:p>
          <a:p>
            <a:endParaRPr lang="en-US" sz="4000" b="1" dirty="0">
              <a:solidFill>
                <a:srgbClr val="FF0000"/>
              </a:solidFill>
            </a:endParaRPr>
          </a:p>
          <a:p>
            <a:r>
              <a:rPr lang="en-US" sz="4000" b="1" dirty="0">
                <a:solidFill>
                  <a:srgbClr val="FF0000"/>
                </a:solidFill>
              </a:rPr>
              <a:t>Auto Regressive Integrated Moving Averages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30835" y="6187297"/>
            <a:ext cx="6908320" cy="365125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Vinod @ Time Series 8971073111 vinodanalytics@gmail.com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4978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8232421" y="1863969"/>
            <a:ext cx="2995357" cy="3024553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Stationarity: Series without </a:t>
            </a:r>
            <a:r>
              <a:rPr lang="en-US" sz="4000" b="1" i="1" dirty="0">
                <a:solidFill>
                  <a:srgbClr val="C00000"/>
                </a:solidFill>
              </a:rPr>
              <a:t>trend</a:t>
            </a:r>
            <a:r>
              <a:rPr lang="en-US" sz="4000" b="1" dirty="0">
                <a:solidFill>
                  <a:srgbClr val="FF0000"/>
                </a:solidFill>
              </a:rPr>
              <a:t> and </a:t>
            </a:r>
            <a:r>
              <a:rPr lang="en-US" sz="4000" b="1" i="1" dirty="0">
                <a:solidFill>
                  <a:srgbClr val="C00000"/>
                </a:solidFill>
              </a:rPr>
              <a:t>seasonality</a:t>
            </a:r>
            <a:endParaRPr lang="en-IN" sz="4000" b="1" i="1" dirty="0">
              <a:solidFill>
                <a:srgbClr val="C0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30835" y="6187297"/>
            <a:ext cx="6908320" cy="365125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Vinod @ Time Series 8971073111 vinodanalytics@gmail.com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28" y="799322"/>
            <a:ext cx="7724775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355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3057496" y="607862"/>
            <a:ext cx="6655848" cy="60816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Data: skirts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30835" y="6187297"/>
            <a:ext cx="6709912" cy="365125"/>
          </a:xfrm>
        </p:spPr>
        <p:txBody>
          <a:bodyPr/>
          <a:lstStyle/>
          <a:p>
            <a:r>
              <a:rPr lang="en-US"/>
              <a:t>Dr Vinod @ Time Series 8971073111 vinodanalytics@gmail.com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797" y="1319570"/>
            <a:ext cx="9696450" cy="11525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390" y="2563635"/>
            <a:ext cx="5989248" cy="35321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195" y="2876793"/>
            <a:ext cx="1709292" cy="256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8954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3057496" y="607862"/>
            <a:ext cx="4930564" cy="60816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Differencing: skirts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30835" y="6187297"/>
            <a:ext cx="6839308" cy="365125"/>
          </a:xfrm>
        </p:spPr>
        <p:txBody>
          <a:bodyPr/>
          <a:lstStyle/>
          <a:p>
            <a:r>
              <a:rPr lang="en-US"/>
              <a:t>Dr Vinod @ Time Series 8971073111 vinodanalytics@gmail.com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0" y="1300550"/>
            <a:ext cx="7191375" cy="571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" y="2017531"/>
            <a:ext cx="5515903" cy="31709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250" y="2333416"/>
            <a:ext cx="7229475" cy="552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6047" y="2989442"/>
            <a:ext cx="5478065" cy="31978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9144" y="665499"/>
            <a:ext cx="2659453" cy="15683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432" y="4964386"/>
            <a:ext cx="1058691" cy="15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420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228032" y="718127"/>
            <a:ext cx="2842972" cy="482779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MSE [n= 8]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30835" y="6187297"/>
            <a:ext cx="6770297" cy="365125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Vinod @ Time Series 8971073111 vinodanalytics@gmail.com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93" y="1348800"/>
            <a:ext cx="5857605" cy="14377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26" y="3040090"/>
            <a:ext cx="5844756" cy="20282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0728" y="718127"/>
            <a:ext cx="5861518" cy="31227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9431" y="3719727"/>
            <a:ext cx="2502815" cy="25887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8492" y="4529344"/>
            <a:ext cx="3033337" cy="1207222"/>
          </a:xfrm>
          <a:prstGeom prst="rect">
            <a:avLst/>
          </a:prstGeom>
        </p:spPr>
      </p:pic>
      <p:sp>
        <p:nvSpPr>
          <p:cNvPr id="3" name="Cloud Callout 2"/>
          <p:cNvSpPr/>
          <p:nvPr/>
        </p:nvSpPr>
        <p:spPr>
          <a:xfrm>
            <a:off x="3485072" y="2907102"/>
            <a:ext cx="1268083" cy="812625"/>
          </a:xfrm>
          <a:prstGeom prst="cloud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7 NAs</a:t>
            </a:r>
            <a:endParaRPr lang="en-IN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384" y="5132919"/>
            <a:ext cx="1879408" cy="105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450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3057496" y="607862"/>
            <a:ext cx="6655848" cy="60816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Differencing: kings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30835" y="6187297"/>
            <a:ext cx="6770297" cy="365125"/>
          </a:xfrm>
        </p:spPr>
        <p:txBody>
          <a:bodyPr/>
          <a:lstStyle/>
          <a:p>
            <a:r>
              <a:rPr lang="en-US"/>
              <a:t>Dr Vinod @ Time Series 8971073111 vinodanalytics@gmail.com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94" y="1345901"/>
            <a:ext cx="9201150" cy="17335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50" y="3229635"/>
            <a:ext cx="9696450" cy="2638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1465407"/>
            <a:ext cx="1801581" cy="101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847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3057496" y="607862"/>
            <a:ext cx="6655848" cy="60816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Differencing: kings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30835" y="6187297"/>
            <a:ext cx="6770297" cy="365125"/>
          </a:xfrm>
        </p:spPr>
        <p:txBody>
          <a:bodyPr/>
          <a:lstStyle/>
          <a:p>
            <a:r>
              <a:rPr lang="en-US"/>
              <a:t>Dr Vinod @ Time Series 8971073111 vinodanalytics@gmail.com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019" y="1424467"/>
            <a:ext cx="7934325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887" y="2812720"/>
            <a:ext cx="5514525" cy="31661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683" y="2812720"/>
            <a:ext cx="5193102" cy="29992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709329"/>
            <a:ext cx="1801581" cy="101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6680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3057496" y="607862"/>
            <a:ext cx="6655848" cy="60816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ACF: kings differenced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30835" y="6187297"/>
            <a:ext cx="6770297" cy="365125"/>
          </a:xfrm>
        </p:spPr>
        <p:txBody>
          <a:bodyPr/>
          <a:lstStyle/>
          <a:p>
            <a:r>
              <a:rPr lang="en-US"/>
              <a:t>Dr Vinod @ Time Series 8971073111 vinodanalytics@gmail.com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62" y="2129766"/>
            <a:ext cx="5804445" cy="36268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62" y="1383401"/>
            <a:ext cx="5238750" cy="5048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8784" y="1359588"/>
            <a:ext cx="5210175" cy="552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9234" y="2996248"/>
            <a:ext cx="5209725" cy="14108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933" y="4875016"/>
            <a:ext cx="1801581" cy="101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8542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3057496" y="607862"/>
            <a:ext cx="6655848" cy="60816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PACF: kings differenced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30835" y="6187297"/>
            <a:ext cx="6753044" cy="365125"/>
          </a:xfrm>
        </p:spPr>
        <p:txBody>
          <a:bodyPr/>
          <a:lstStyle/>
          <a:p>
            <a:r>
              <a:rPr lang="en-US"/>
              <a:t>Dr Vinod @ Time Series 8971073111 vinodanalytics@gmail.com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35" y="2534190"/>
            <a:ext cx="6073985" cy="29330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100" y="1534286"/>
            <a:ext cx="5400675" cy="5619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4701" y="1582064"/>
            <a:ext cx="5324475" cy="476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3931" y="2908548"/>
            <a:ext cx="5627299" cy="21102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702" y="5180873"/>
            <a:ext cx="1801581" cy="101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9079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30835" y="6187297"/>
            <a:ext cx="6908320" cy="365125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Vinod @ Time Series 8971073111 vinodanalytics@gmail.com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9467"/>
          <a:stretch/>
        </p:blipFill>
        <p:spPr>
          <a:xfrm>
            <a:off x="2260505" y="957531"/>
            <a:ext cx="7694378" cy="49820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24" y="2591135"/>
            <a:ext cx="1801581" cy="101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04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802922" y="675254"/>
            <a:ext cx="8705490" cy="681487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Stationarity Check: ADF test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30835" y="6187297"/>
            <a:ext cx="6908320" cy="365125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Vinod @ Time Series 8971073111 vinodanalytics@gmail.com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" y="1659955"/>
            <a:ext cx="7505700" cy="37623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8310" y="2079968"/>
            <a:ext cx="4086077" cy="29223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280" y="896257"/>
            <a:ext cx="1801581" cy="101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942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224951" y="802256"/>
            <a:ext cx="10232366" cy="681487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Auto Regressive Integrated Moving Averages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30835" y="6187297"/>
            <a:ext cx="6908320" cy="365125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Vinod @ Time Series 8971073111 vinodanalytics@gmail.com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01" y="1556949"/>
            <a:ext cx="5876925" cy="990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0361" y="3095356"/>
            <a:ext cx="8562975" cy="2714625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5848710" y="1889695"/>
            <a:ext cx="1846052" cy="1078991"/>
          </a:xfrm>
          <a:prstGeom prst="wedgeEllipseCallout">
            <a:avLst>
              <a:gd name="adj1" fmla="val 56605"/>
              <a:gd name="adj2" fmla="val 125035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Auto Regression (p)</a:t>
            </a:r>
            <a:endParaRPr lang="en-IN" b="1" dirty="0"/>
          </a:p>
        </p:txBody>
      </p:sp>
      <p:sp>
        <p:nvSpPr>
          <p:cNvPr id="11" name="Oval Callout 10"/>
          <p:cNvSpPr/>
          <p:nvPr/>
        </p:nvSpPr>
        <p:spPr>
          <a:xfrm>
            <a:off x="7694762" y="1413535"/>
            <a:ext cx="1929441" cy="1078991"/>
          </a:xfrm>
          <a:prstGeom prst="wedgeEllipseCallout">
            <a:avLst>
              <a:gd name="adj1" fmla="val -20561"/>
              <a:gd name="adj2" fmla="val 169806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Differencing (d)</a:t>
            </a:r>
            <a:endParaRPr lang="en-IN" b="1" dirty="0"/>
          </a:p>
        </p:txBody>
      </p:sp>
      <p:sp>
        <p:nvSpPr>
          <p:cNvPr id="12" name="Oval Callout 11"/>
          <p:cNvSpPr/>
          <p:nvPr/>
        </p:nvSpPr>
        <p:spPr>
          <a:xfrm>
            <a:off x="9483755" y="1889696"/>
            <a:ext cx="1929441" cy="1221058"/>
          </a:xfrm>
          <a:prstGeom prst="wedgeEllipseCallout">
            <a:avLst>
              <a:gd name="adj1" fmla="val -91202"/>
              <a:gd name="adj2" fmla="val 10951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Moving Average </a:t>
            </a:r>
          </a:p>
          <a:p>
            <a:pPr algn="ctr"/>
            <a:r>
              <a:rPr lang="en-US" b="1" dirty="0"/>
              <a:t>(q)</a:t>
            </a:r>
            <a:endParaRPr lang="en-IN" b="1" dirty="0"/>
          </a:p>
        </p:txBody>
      </p:sp>
      <p:sp>
        <p:nvSpPr>
          <p:cNvPr id="6" name="Rounded Rectangle 5"/>
          <p:cNvSpPr/>
          <p:nvPr/>
        </p:nvSpPr>
        <p:spPr>
          <a:xfrm>
            <a:off x="10118785" y="5417389"/>
            <a:ext cx="1544128" cy="31917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Cloud Callout 6"/>
          <p:cNvSpPr/>
          <p:nvPr/>
        </p:nvSpPr>
        <p:spPr>
          <a:xfrm>
            <a:off x="399160" y="2924865"/>
            <a:ext cx="2398143" cy="2004710"/>
          </a:xfrm>
          <a:prstGeom prst="cloudCallout">
            <a:avLst>
              <a:gd name="adj1" fmla="val 38519"/>
              <a:gd name="adj2" fmla="val 2076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Keep an eye on </a:t>
            </a:r>
            <a:r>
              <a:rPr lang="en-US" sz="2000" b="1" dirty="0">
                <a:solidFill>
                  <a:srgbClr val="C00000"/>
                </a:solidFill>
              </a:rPr>
              <a:t>aic</a:t>
            </a:r>
            <a:r>
              <a:rPr lang="en-US" sz="2000" b="1" dirty="0"/>
              <a:t> [lowest is the best!]</a:t>
            </a:r>
            <a:endParaRPr lang="en-IN" sz="20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65" y="5144686"/>
            <a:ext cx="1801581" cy="101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104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30835" y="6187297"/>
            <a:ext cx="6908320" cy="365125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Vinod @ Time Series 8971073111 vinodanalytics@gmail.com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Subtitle 7"/>
          <p:cNvSpPr>
            <a:spLocks noGrp="1"/>
          </p:cNvSpPr>
          <p:nvPr>
            <p:ph type="subTitle" idx="1"/>
          </p:nvPr>
        </p:nvSpPr>
        <p:spPr>
          <a:xfrm>
            <a:off x="1224951" y="802256"/>
            <a:ext cx="10232366" cy="681487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Auto Regressive Integrated Moving Averages: Forecasts</a:t>
            </a:r>
            <a:endParaRPr lang="en-IN" sz="4000" b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959" y="3186024"/>
            <a:ext cx="8496300" cy="259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7371" y="2165951"/>
            <a:ext cx="6467475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60" y="1848210"/>
            <a:ext cx="1801581" cy="101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187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30835" y="6187297"/>
            <a:ext cx="6908320" cy="365125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Vinod @ Time Series 8971073111 vinodanalytics@gmail.com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Subtitle 7"/>
          <p:cNvSpPr>
            <a:spLocks noGrp="1"/>
          </p:cNvSpPr>
          <p:nvPr>
            <p:ph type="subTitle" idx="1"/>
          </p:nvPr>
        </p:nvSpPr>
        <p:spPr>
          <a:xfrm>
            <a:off x="215660" y="836762"/>
            <a:ext cx="4692770" cy="681487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ARIMA: ACF &amp; PACF</a:t>
            </a:r>
            <a:endParaRPr lang="en-IN" sz="4000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173" y="976791"/>
            <a:ext cx="7171041" cy="51287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737" y="3556447"/>
            <a:ext cx="4913193" cy="10330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b="49523"/>
          <a:stretch/>
        </p:blipFill>
        <p:spPr>
          <a:xfrm>
            <a:off x="631149" y="4630378"/>
            <a:ext cx="4086077" cy="1475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254" y="1958627"/>
            <a:ext cx="1801581" cy="101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6743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30835" y="6187297"/>
            <a:ext cx="6908320" cy="365125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Vinod @ Time Series 8971073111 vinodanalytics@gmail.com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Subtitle 7"/>
          <p:cNvSpPr>
            <a:spLocks noGrp="1"/>
          </p:cNvSpPr>
          <p:nvPr>
            <p:ph type="subTitle" idx="1"/>
          </p:nvPr>
        </p:nvSpPr>
        <p:spPr>
          <a:xfrm>
            <a:off x="1224951" y="802256"/>
            <a:ext cx="10232366" cy="681487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Stand alone line diagram of residuals</a:t>
            </a:r>
            <a:endParaRPr lang="en-IN" sz="4000" b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673" y="1483743"/>
            <a:ext cx="5947274" cy="42534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201" y="2631505"/>
            <a:ext cx="4943475" cy="904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506" y="4092174"/>
            <a:ext cx="1801581" cy="101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61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8885208" y="599236"/>
            <a:ext cx="3105510" cy="60816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Data: births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60" y="735066"/>
            <a:ext cx="8210910" cy="9201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264" y="1716746"/>
            <a:ext cx="6125454" cy="48221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617" y="2059286"/>
            <a:ext cx="5172856" cy="12791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617" y="3685546"/>
            <a:ext cx="5176058" cy="22062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528" y="4673522"/>
            <a:ext cx="2087880" cy="117348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Vinod @ Time Series 8971073111 vinodanalytics@gmail.com</a:t>
            </a:r>
          </a:p>
        </p:txBody>
      </p:sp>
    </p:spTree>
    <p:extLst>
      <p:ext uri="{BB962C8B-B14F-4D97-AF65-F5344CB8AC3E}">
        <p14:creationId xmlns:p14="http://schemas.microsoft.com/office/powerpoint/2010/main" val="1508722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30835" y="6187297"/>
            <a:ext cx="6908320" cy="365125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Vinod @ Time Series 8971073111 vinodanalytics@gmail.com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Subtitle 7"/>
          <p:cNvSpPr>
            <a:spLocks noGrp="1"/>
          </p:cNvSpPr>
          <p:nvPr>
            <p:ph type="subTitle" idx="1"/>
          </p:nvPr>
        </p:nvSpPr>
        <p:spPr>
          <a:xfrm>
            <a:off x="1233578" y="746331"/>
            <a:ext cx="10232366" cy="590763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Histogram of residuals </a:t>
            </a:r>
            <a:endParaRPr lang="en-IN" sz="40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761" y="1896682"/>
            <a:ext cx="5919440" cy="42335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444" y="1546934"/>
            <a:ext cx="5686425" cy="1000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444" y="2756899"/>
            <a:ext cx="5172075" cy="647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036" y="3867386"/>
            <a:ext cx="4979239" cy="9285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864" y="4984927"/>
            <a:ext cx="1801581" cy="101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309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30835" y="6187297"/>
            <a:ext cx="6908320" cy="365125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Vinod @ Time Series 8971073111 vinodanalytics@gmail.com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Subtitle 7"/>
          <p:cNvSpPr>
            <a:spLocks noGrp="1"/>
          </p:cNvSpPr>
          <p:nvPr>
            <p:ph type="subTitle" idx="1"/>
          </p:nvPr>
        </p:nvSpPr>
        <p:spPr>
          <a:xfrm>
            <a:off x="1224951" y="802256"/>
            <a:ext cx="10232366" cy="681487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Lets confirm statistically </a:t>
            </a:r>
            <a:endParaRPr lang="en-IN" sz="4000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25" y="1907679"/>
            <a:ext cx="5133975" cy="1009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512" y="3674460"/>
            <a:ext cx="5972175" cy="2047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280" y="3079631"/>
            <a:ext cx="3643029" cy="26054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5968" y="1535177"/>
            <a:ext cx="2760453" cy="19742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80" y="731989"/>
            <a:ext cx="1801581" cy="101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603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30835" y="6187297"/>
            <a:ext cx="6908320" cy="365125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Vinod @ Time Series 8971073111 vinodanalytics@gmail.com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Subtitle 7"/>
          <p:cNvSpPr>
            <a:spLocks noGrp="1"/>
          </p:cNvSpPr>
          <p:nvPr>
            <p:ph type="subTitle" idx="1"/>
          </p:nvPr>
        </p:nvSpPr>
        <p:spPr>
          <a:xfrm>
            <a:off x="1224951" y="802256"/>
            <a:ext cx="10232366" cy="681487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Acid Test: Accuracy </a:t>
            </a:r>
            <a:endParaRPr lang="en-IN" sz="4000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04" y="1825206"/>
            <a:ext cx="4038600" cy="533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798" y="2891376"/>
            <a:ext cx="6315075" cy="1247775"/>
          </a:xfrm>
          <a:prstGeom prst="rect">
            <a:avLst/>
          </a:prstGeom>
        </p:spPr>
      </p:pic>
      <p:sp>
        <p:nvSpPr>
          <p:cNvPr id="4" name="Cloud Callout 3"/>
          <p:cNvSpPr/>
          <p:nvPr/>
        </p:nvSpPr>
        <p:spPr>
          <a:xfrm>
            <a:off x="7944928" y="4261764"/>
            <a:ext cx="2494472" cy="1802920"/>
          </a:xfrm>
          <a:prstGeom prst="cloudCallout">
            <a:avLst>
              <a:gd name="adj1" fmla="val -55421"/>
              <a:gd name="adj2" fmla="val -3738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Can we improve the accuracy?</a:t>
            </a:r>
            <a:endParaRPr lang="en-IN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480" y="1680865"/>
            <a:ext cx="1801581" cy="101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098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2309" y="6173787"/>
            <a:ext cx="8248291" cy="365125"/>
          </a:xfrm>
        </p:spPr>
        <p:txBody>
          <a:bodyPr/>
          <a:lstStyle/>
          <a:p>
            <a:r>
              <a:rPr lang="en-US"/>
              <a:t>Dr Vinod @ Time Series 8971073111 vinodanalytics@gmail.com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453" y="2173712"/>
            <a:ext cx="3561991" cy="237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869" y="1374810"/>
            <a:ext cx="1801581" cy="10133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331" y="4773598"/>
            <a:ext cx="2087880" cy="1173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343" y="974784"/>
            <a:ext cx="1493807" cy="22407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117" y="4479153"/>
            <a:ext cx="2094257" cy="11780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45" y="2970926"/>
            <a:ext cx="2000968" cy="121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463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4929429" y="796820"/>
            <a:ext cx="3317425" cy="60816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Data: births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866073" y="6173787"/>
            <a:ext cx="6796176" cy="365125"/>
          </a:xfrm>
        </p:spPr>
        <p:txBody>
          <a:bodyPr/>
          <a:lstStyle/>
          <a:p>
            <a:r>
              <a:rPr lang="en-US"/>
              <a:t>Dr Vinod @ Time Series 8971073111 vinodanalytics@gmail.com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690" y="1623832"/>
            <a:ext cx="8920077" cy="3802183"/>
          </a:xfrm>
          <a:prstGeom prst="rect">
            <a:avLst/>
          </a:prstGeom>
        </p:spPr>
      </p:pic>
      <p:sp>
        <p:nvSpPr>
          <p:cNvPr id="2" name="Line Callout 2 1"/>
          <p:cNvSpPr/>
          <p:nvPr/>
        </p:nvSpPr>
        <p:spPr>
          <a:xfrm>
            <a:off x="5624423" y="1794294"/>
            <a:ext cx="1431985" cy="68148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6551"/>
              <a:gd name="adj6" fmla="val -141245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Peak in summers</a:t>
            </a:r>
            <a:endParaRPr lang="en-IN" dirty="0"/>
          </a:p>
        </p:txBody>
      </p:sp>
      <p:sp>
        <p:nvSpPr>
          <p:cNvPr id="7" name="Line Callout 2 6"/>
          <p:cNvSpPr/>
          <p:nvPr/>
        </p:nvSpPr>
        <p:spPr>
          <a:xfrm>
            <a:off x="9624204" y="3524923"/>
            <a:ext cx="1431985" cy="68148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6551"/>
              <a:gd name="adj6" fmla="val -25329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Trough in winters</a:t>
            </a:r>
            <a:endParaRPr lang="en-IN" dirty="0"/>
          </a:p>
        </p:txBody>
      </p:sp>
      <p:sp>
        <p:nvSpPr>
          <p:cNvPr id="3" name="Cloud Callout 2"/>
          <p:cNvSpPr/>
          <p:nvPr/>
        </p:nvSpPr>
        <p:spPr>
          <a:xfrm>
            <a:off x="1130061" y="4899803"/>
            <a:ext cx="2018581" cy="1207698"/>
          </a:xfrm>
          <a:prstGeom prst="cloudCallout">
            <a:avLst>
              <a:gd name="adj1" fmla="val 50000"/>
              <a:gd name="adj2" fmla="val -5228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Seasonality exists</a:t>
            </a:r>
            <a:endParaRPr lang="en-IN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887" y="689733"/>
            <a:ext cx="2087880" cy="117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85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3795621" y="653913"/>
            <a:ext cx="3657601" cy="60816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Kings vs births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10170-168E-47EE-AAB2-DC9A81D51B62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30" y="3704287"/>
            <a:ext cx="5839009" cy="24888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30" y="1503616"/>
            <a:ext cx="5529533" cy="2200671"/>
          </a:xfrm>
          <a:prstGeom prst="rect">
            <a:avLst/>
          </a:prstGeom>
        </p:spPr>
      </p:pic>
      <p:sp>
        <p:nvSpPr>
          <p:cNvPr id="2" name="Line Callout 1 1"/>
          <p:cNvSpPr/>
          <p:nvPr/>
        </p:nvSpPr>
        <p:spPr>
          <a:xfrm>
            <a:off x="7453222" y="1656272"/>
            <a:ext cx="3900578" cy="1509622"/>
          </a:xfrm>
          <a:prstGeom prst="borderCallout1">
            <a:avLst>
              <a:gd name="adj1" fmla="val 18750"/>
              <a:gd name="adj2" fmla="val -8333"/>
              <a:gd name="adj3" fmla="val 57895"/>
              <a:gd name="adj4" fmla="val -6657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Very small Trend (ignorable), No Cycle, No Seasonality, randomness is roughly constant</a:t>
            </a:r>
            <a:endParaRPr lang="en-IN" b="1" dirty="0"/>
          </a:p>
        </p:txBody>
      </p:sp>
      <p:sp>
        <p:nvSpPr>
          <p:cNvPr id="7" name="Line Callout 1 6"/>
          <p:cNvSpPr/>
          <p:nvPr/>
        </p:nvSpPr>
        <p:spPr>
          <a:xfrm>
            <a:off x="7471913" y="4094672"/>
            <a:ext cx="2277374" cy="1509622"/>
          </a:xfrm>
          <a:prstGeom prst="borderCallout1">
            <a:avLst>
              <a:gd name="adj1" fmla="val 18750"/>
              <a:gd name="adj2" fmla="val -8333"/>
              <a:gd name="adj3" fmla="val 44752"/>
              <a:gd name="adj4" fmla="val -55215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Trend exists, No Cycle, Seasonality exists, randomness is roughly constant</a:t>
            </a:r>
            <a:endParaRPr lang="en-IN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038" y="2973351"/>
            <a:ext cx="2087880" cy="117348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Vinod @ Time Series 8971073111 vinodanalytics@gmail.com</a:t>
            </a:r>
          </a:p>
        </p:txBody>
      </p:sp>
    </p:spTree>
    <p:extLst>
      <p:ext uri="{BB962C8B-B14F-4D97-AF65-F5344CB8AC3E}">
        <p14:creationId xmlns:p14="http://schemas.microsoft.com/office/powerpoint/2010/main" val="2058309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9181</TotalTime>
  <Words>1393</Words>
  <Application>Microsoft Office PowerPoint</Application>
  <PresentationFormat>Widescreen</PresentationFormat>
  <Paragraphs>260</Paragraphs>
  <Slides>73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Institute of Analytics</dc:creator>
  <cp:lastModifiedBy>Dr Vinod</cp:lastModifiedBy>
  <cp:revision>358</cp:revision>
  <dcterms:created xsi:type="dcterms:W3CDTF">2017-11-11T07:38:38Z</dcterms:created>
  <dcterms:modified xsi:type="dcterms:W3CDTF">2020-05-16T13:31:12Z</dcterms:modified>
</cp:coreProperties>
</file>